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59" r:id="rId3"/>
    <p:sldId id="257" r:id="rId4"/>
    <p:sldId id="258" r:id="rId5"/>
    <p:sldId id="272" r:id="rId6"/>
    <p:sldId id="261" r:id="rId7"/>
    <p:sldId id="274" r:id="rId8"/>
    <p:sldId id="262" r:id="rId9"/>
    <p:sldId id="276" r:id="rId10"/>
    <p:sldId id="269" r:id="rId11"/>
    <p:sldId id="267" r:id="rId12"/>
    <p:sldId id="265" r:id="rId13"/>
    <p:sldId id="268" r:id="rId14"/>
    <p:sldId id="264" r:id="rId15"/>
    <p:sldId id="277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2924" autoAdjust="0"/>
  </p:normalViewPr>
  <p:slideViewPr>
    <p:cSldViewPr snapToGrid="0">
      <p:cViewPr varScale="1">
        <p:scale>
          <a:sx n="68" d="100"/>
          <a:sy n="68" d="100"/>
        </p:scale>
        <p:origin x="121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c.navajo-nsn.gov/Portals/0/Reports/Cancer%20Among%20Navajo%202018%20Spread.pdf#:~:text=Prostate%20cancer%20was%20the%20most%20commonly%20diagnosed%20cancer,females%29%2C%20followed%20by%20colorectal%20cancer%20and%20uterine%20cancer." TargetMode="External"/><Relationship Id="rId2" Type="http://schemas.openxmlformats.org/officeDocument/2006/relationships/hyperlink" Target="https://www.nec.navajo-nsn.gov/Portals/0/Reports/NN2010PopulationProfile.pdf" TargetMode="External"/><Relationship Id="rId1" Type="http://schemas.openxmlformats.org/officeDocument/2006/relationships/hyperlink" Target="https://www.epa.gov/navajo-nation-uranium-cleanup/providing-safe-drinking-water-areas-abandoned-uranium-mines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c.navajo-nsn.gov/Portals/0/Reports/Cancer%20Among%20Navajo%202018%20Spread.pdf#:~:text=Prostate%20cancer%20was%20the%20most%20commonly%20diagnosed%20cancer,females%29%2C%20followed%20by%20colorectal%20cancer%20and%20uterine%20cancer." TargetMode="External"/><Relationship Id="rId2" Type="http://schemas.openxmlformats.org/officeDocument/2006/relationships/hyperlink" Target="https://www.nec.navajo-nsn.gov/Portals/0/Reports/NN2010PopulationProfile.pdf" TargetMode="External"/><Relationship Id="rId1" Type="http://schemas.openxmlformats.org/officeDocument/2006/relationships/hyperlink" Target="https://www.epa.gov/navajo-nation-uranium-cleanup/providing-safe-drinking-water-areas-abandoned-uranium-mine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A78347-032C-4A16-A4AD-534475D587FF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EC72B71-345D-470F-ABDB-27C63CE15AF1}">
      <dgm:prSet/>
      <dgm:spPr/>
      <dgm:t>
        <a:bodyPr/>
        <a:lstStyle/>
        <a:p>
          <a:r>
            <a:rPr lang="en-US" dirty="0"/>
            <a:t>Health problems</a:t>
          </a:r>
        </a:p>
      </dgm:t>
    </dgm:pt>
    <dgm:pt modelId="{9F3D0012-974F-442F-955E-7B5B03E52827}" type="parTrans" cxnId="{87003274-9AA9-4153-9290-3B0D34CAD7B7}">
      <dgm:prSet/>
      <dgm:spPr/>
      <dgm:t>
        <a:bodyPr/>
        <a:lstStyle/>
        <a:p>
          <a:endParaRPr lang="en-US"/>
        </a:p>
      </dgm:t>
    </dgm:pt>
    <dgm:pt modelId="{BFDA1023-DC85-4CC2-B7DF-47ECEB89BCA9}" type="sibTrans" cxnId="{87003274-9AA9-4153-9290-3B0D34CAD7B7}">
      <dgm:prSet/>
      <dgm:spPr/>
      <dgm:t>
        <a:bodyPr/>
        <a:lstStyle/>
        <a:p>
          <a:endParaRPr lang="en-US"/>
        </a:p>
      </dgm:t>
    </dgm:pt>
    <dgm:pt modelId="{5EA719CF-D72B-4EC8-993E-2F7FE1ADC6C4}">
      <dgm:prSet/>
      <dgm:spPr/>
      <dgm:t>
        <a:bodyPr/>
        <a:lstStyle/>
        <a:p>
          <a:r>
            <a:rPr lang="en-US"/>
            <a:t>2.1 times more likely to pass away from kidney cancer</a:t>
          </a:r>
        </a:p>
      </dgm:t>
    </dgm:pt>
    <dgm:pt modelId="{B3CBFD2D-DA4C-4C0E-84F0-E8EE264CE235}" type="parTrans" cxnId="{D0F4702B-6259-4B02-9A1F-9040D8D07D5D}">
      <dgm:prSet/>
      <dgm:spPr/>
      <dgm:t>
        <a:bodyPr/>
        <a:lstStyle/>
        <a:p>
          <a:endParaRPr lang="en-US"/>
        </a:p>
      </dgm:t>
    </dgm:pt>
    <dgm:pt modelId="{3599207B-1A9A-491F-9E5D-38DA34DA5AD0}" type="sibTrans" cxnId="{D0F4702B-6259-4B02-9A1F-9040D8D07D5D}">
      <dgm:prSet/>
      <dgm:spPr/>
      <dgm:t>
        <a:bodyPr/>
        <a:lstStyle/>
        <a:p>
          <a:endParaRPr lang="en-US"/>
        </a:p>
      </dgm:t>
    </dgm:pt>
    <dgm:pt modelId="{2D9C6659-BFEE-4975-9A0A-A3CD8AF5C0D2}">
      <dgm:prSet/>
      <dgm:spPr/>
      <dgm:t>
        <a:bodyPr/>
        <a:lstStyle/>
        <a:p>
          <a:r>
            <a:rPr lang="en-US" dirty="0"/>
            <a:t>7.2 times more likely to pass away from gallbladder cancer</a:t>
          </a:r>
        </a:p>
      </dgm:t>
    </dgm:pt>
    <dgm:pt modelId="{98B1DD13-9714-48A9-8F4E-007CB34ED08B}" type="parTrans" cxnId="{D0E18975-21E0-45A2-94C1-A8B83F0F4AB5}">
      <dgm:prSet/>
      <dgm:spPr/>
      <dgm:t>
        <a:bodyPr/>
        <a:lstStyle/>
        <a:p>
          <a:endParaRPr lang="en-US"/>
        </a:p>
      </dgm:t>
    </dgm:pt>
    <dgm:pt modelId="{572D8FDF-6240-4DE7-B243-4D2156F30D17}" type="sibTrans" cxnId="{D0E18975-21E0-45A2-94C1-A8B83F0F4AB5}">
      <dgm:prSet/>
      <dgm:spPr/>
      <dgm:t>
        <a:bodyPr/>
        <a:lstStyle/>
        <a:p>
          <a:endParaRPr lang="en-US"/>
        </a:p>
      </dgm:t>
    </dgm:pt>
    <dgm:pt modelId="{4A867456-DA94-449E-A523-838DDE8E1327}">
      <dgm:prSet/>
      <dgm:spPr/>
      <dgm:t>
        <a:bodyPr/>
        <a:lstStyle/>
        <a:p>
          <a:r>
            <a:rPr lang="en-US" dirty="0"/>
            <a:t>4.4 times more likely to pass away from stomach cancer</a:t>
          </a:r>
        </a:p>
      </dgm:t>
    </dgm:pt>
    <dgm:pt modelId="{29BAB6ED-BDAA-4221-BBCB-F69ACA272EE8}" type="parTrans" cxnId="{E9FE00D4-C1C2-4191-B87A-9B2058880E2A}">
      <dgm:prSet/>
      <dgm:spPr/>
      <dgm:t>
        <a:bodyPr/>
        <a:lstStyle/>
        <a:p>
          <a:endParaRPr lang="en-US"/>
        </a:p>
      </dgm:t>
    </dgm:pt>
    <dgm:pt modelId="{AF67A04B-1204-4D0D-8339-350C99D0F471}" type="sibTrans" cxnId="{E9FE00D4-C1C2-4191-B87A-9B2058880E2A}">
      <dgm:prSet/>
      <dgm:spPr/>
      <dgm:t>
        <a:bodyPr/>
        <a:lstStyle/>
        <a:p>
          <a:endParaRPr lang="en-US"/>
        </a:p>
      </dgm:t>
    </dgm:pt>
    <dgm:pt modelId="{EB547988-A324-4B64-B198-1D2F5789E8BE}">
      <dgm:prSet/>
      <dgm:spPr/>
      <dgm:t>
        <a:bodyPr/>
        <a:lstStyle/>
        <a:p>
          <a:r>
            <a:rPr lang="en-US" dirty="0"/>
            <a:t>(Source for three statistics: Cancer Among Navajo 2018 Spread.pdf (navajo-nsn.gov))</a:t>
          </a:r>
        </a:p>
      </dgm:t>
    </dgm:pt>
    <dgm:pt modelId="{0D70D744-C15A-4AC2-870F-20644C3F2E22}" type="parTrans" cxnId="{C83E981A-5314-4D19-ADF0-A7E6C61F50BB}">
      <dgm:prSet/>
      <dgm:spPr/>
      <dgm:t>
        <a:bodyPr/>
        <a:lstStyle/>
        <a:p>
          <a:endParaRPr lang="en-US"/>
        </a:p>
      </dgm:t>
    </dgm:pt>
    <dgm:pt modelId="{E8E65F45-2463-4C77-8AFB-6ACC66A20742}" type="sibTrans" cxnId="{C83E981A-5314-4D19-ADF0-A7E6C61F50BB}">
      <dgm:prSet/>
      <dgm:spPr/>
      <dgm:t>
        <a:bodyPr/>
        <a:lstStyle/>
        <a:p>
          <a:endParaRPr lang="en-US"/>
        </a:p>
      </dgm:t>
    </dgm:pt>
    <dgm:pt modelId="{0F65BA20-A234-469F-AD26-1C6136CE0A0A}">
      <dgm:prSet/>
      <dgm:spPr/>
      <dgm:t>
        <a:bodyPr/>
        <a:lstStyle/>
        <a:p>
          <a:endParaRPr lang="en-US" dirty="0"/>
        </a:p>
      </dgm:t>
    </dgm:pt>
    <dgm:pt modelId="{0C0C7A55-36BA-468D-82A3-F3CF7F33ED85}" type="parTrans" cxnId="{46E1488E-A37C-45AF-9F7E-1CE9E72A66B9}">
      <dgm:prSet/>
      <dgm:spPr/>
      <dgm:t>
        <a:bodyPr/>
        <a:lstStyle/>
        <a:p>
          <a:endParaRPr lang="en-US"/>
        </a:p>
      </dgm:t>
    </dgm:pt>
    <dgm:pt modelId="{BC98F2E7-10E4-4746-B333-9F8DD00B8237}" type="sibTrans" cxnId="{46E1488E-A37C-45AF-9F7E-1CE9E72A66B9}">
      <dgm:prSet/>
      <dgm:spPr/>
      <dgm:t>
        <a:bodyPr/>
        <a:lstStyle/>
        <a:p>
          <a:endParaRPr lang="en-US"/>
        </a:p>
      </dgm:t>
    </dgm:pt>
    <dgm:pt modelId="{57469466-6713-4030-A090-6CC37C81432B}">
      <dgm:prSet/>
      <dgm:spPr/>
      <dgm:t>
        <a:bodyPr/>
        <a:lstStyle/>
        <a:p>
          <a:r>
            <a:rPr lang="en-US" dirty="0"/>
            <a:t>Navajo Citizens were not warned of the threats that Uranium poses (</a:t>
          </a:r>
          <a:r>
            <a:rPr lang="en-US" dirty="0" err="1"/>
            <a:t>Nelkin</a:t>
          </a:r>
          <a:r>
            <a:rPr lang="en-US" dirty="0"/>
            <a:t>, 1981. pg. 6)</a:t>
          </a:r>
        </a:p>
      </dgm:t>
    </dgm:pt>
    <dgm:pt modelId="{484EB0E3-1F53-4518-B48A-D137F4602EAE}" type="parTrans" cxnId="{2A6A986F-ED4C-48CC-AC82-AA488118BC21}">
      <dgm:prSet/>
      <dgm:spPr/>
      <dgm:t>
        <a:bodyPr/>
        <a:lstStyle/>
        <a:p>
          <a:endParaRPr lang="en-US"/>
        </a:p>
      </dgm:t>
    </dgm:pt>
    <dgm:pt modelId="{3E570901-95BD-4AA7-BF47-8906F4FC2F5B}" type="sibTrans" cxnId="{2A6A986F-ED4C-48CC-AC82-AA488118BC21}">
      <dgm:prSet/>
      <dgm:spPr/>
      <dgm:t>
        <a:bodyPr/>
        <a:lstStyle/>
        <a:p>
          <a:endParaRPr lang="en-US"/>
        </a:p>
      </dgm:t>
    </dgm:pt>
    <dgm:pt modelId="{1F253C32-CDC4-4A77-96F4-F54D9AFB09E2}" type="pres">
      <dgm:prSet presAssocID="{55A78347-032C-4A16-A4AD-534475D587FF}" presName="linear" presStyleCnt="0">
        <dgm:presLayoutVars>
          <dgm:animLvl val="lvl"/>
          <dgm:resizeHandles val="exact"/>
        </dgm:presLayoutVars>
      </dgm:prSet>
      <dgm:spPr/>
    </dgm:pt>
    <dgm:pt modelId="{C894EA5A-6499-4C2C-AD5E-17D37AAD5DDC}" type="pres">
      <dgm:prSet presAssocID="{3EC72B71-345D-470F-ABDB-27C63CE15AF1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06695A23-9D3C-450A-96FA-0709578858C1}" type="pres">
      <dgm:prSet presAssocID="{3EC72B71-345D-470F-ABDB-27C63CE15AF1}" presName="childText" presStyleLbl="revTx" presStyleIdx="0" presStyleCnt="1" custScaleY="85830">
        <dgm:presLayoutVars>
          <dgm:bulletEnabled val="1"/>
        </dgm:presLayoutVars>
      </dgm:prSet>
      <dgm:spPr/>
    </dgm:pt>
  </dgm:ptLst>
  <dgm:cxnLst>
    <dgm:cxn modelId="{C069340C-13FB-4B48-B9D2-BF00E4BD7039}" type="presOf" srcId="{3EC72B71-345D-470F-ABDB-27C63CE15AF1}" destId="{C894EA5A-6499-4C2C-AD5E-17D37AAD5DDC}" srcOrd="0" destOrd="0" presId="urn:microsoft.com/office/officeart/2005/8/layout/vList2"/>
    <dgm:cxn modelId="{C83E981A-5314-4D19-ADF0-A7E6C61F50BB}" srcId="{3EC72B71-345D-470F-ABDB-27C63CE15AF1}" destId="{EB547988-A324-4B64-B198-1D2F5789E8BE}" srcOrd="3" destOrd="0" parTransId="{0D70D744-C15A-4AC2-870F-20644C3F2E22}" sibTransId="{E8E65F45-2463-4C77-8AFB-6ACC66A20742}"/>
    <dgm:cxn modelId="{D0F4702B-6259-4B02-9A1F-9040D8D07D5D}" srcId="{3EC72B71-345D-470F-ABDB-27C63CE15AF1}" destId="{5EA719CF-D72B-4EC8-993E-2F7FE1ADC6C4}" srcOrd="0" destOrd="0" parTransId="{B3CBFD2D-DA4C-4C0E-84F0-E8EE264CE235}" sibTransId="{3599207B-1A9A-491F-9E5D-38DA34DA5AD0}"/>
    <dgm:cxn modelId="{E9760364-8550-4BD1-899E-038196030A59}" type="presOf" srcId="{2D9C6659-BFEE-4975-9A0A-A3CD8AF5C0D2}" destId="{06695A23-9D3C-450A-96FA-0709578858C1}" srcOrd="0" destOrd="1" presId="urn:microsoft.com/office/officeart/2005/8/layout/vList2"/>
    <dgm:cxn modelId="{EDE13B6D-C2F4-4A2F-8FBA-4C30D8B47859}" type="presOf" srcId="{4A867456-DA94-449E-A523-838DDE8E1327}" destId="{06695A23-9D3C-450A-96FA-0709578858C1}" srcOrd="0" destOrd="2" presId="urn:microsoft.com/office/officeart/2005/8/layout/vList2"/>
    <dgm:cxn modelId="{2A6A986F-ED4C-48CC-AC82-AA488118BC21}" srcId="{3EC72B71-345D-470F-ABDB-27C63CE15AF1}" destId="{57469466-6713-4030-A090-6CC37C81432B}" srcOrd="4" destOrd="0" parTransId="{484EB0E3-1F53-4518-B48A-D137F4602EAE}" sibTransId="{3E570901-95BD-4AA7-BF47-8906F4FC2F5B}"/>
    <dgm:cxn modelId="{87003274-9AA9-4153-9290-3B0D34CAD7B7}" srcId="{55A78347-032C-4A16-A4AD-534475D587FF}" destId="{3EC72B71-345D-470F-ABDB-27C63CE15AF1}" srcOrd="0" destOrd="0" parTransId="{9F3D0012-974F-442F-955E-7B5B03E52827}" sibTransId="{BFDA1023-DC85-4CC2-B7DF-47ECEB89BCA9}"/>
    <dgm:cxn modelId="{D0E18975-21E0-45A2-94C1-A8B83F0F4AB5}" srcId="{3EC72B71-345D-470F-ABDB-27C63CE15AF1}" destId="{2D9C6659-BFEE-4975-9A0A-A3CD8AF5C0D2}" srcOrd="1" destOrd="0" parTransId="{98B1DD13-9714-48A9-8F4E-007CB34ED08B}" sibTransId="{572D8FDF-6240-4DE7-B243-4D2156F30D17}"/>
    <dgm:cxn modelId="{46E1488E-A37C-45AF-9F7E-1CE9E72A66B9}" srcId="{3EC72B71-345D-470F-ABDB-27C63CE15AF1}" destId="{0F65BA20-A234-469F-AD26-1C6136CE0A0A}" srcOrd="5" destOrd="0" parTransId="{0C0C7A55-36BA-468D-82A3-F3CF7F33ED85}" sibTransId="{BC98F2E7-10E4-4746-B333-9F8DD00B8237}"/>
    <dgm:cxn modelId="{813A70B3-FB81-4FCB-AB81-2ABF5071E258}" type="presOf" srcId="{5EA719CF-D72B-4EC8-993E-2F7FE1ADC6C4}" destId="{06695A23-9D3C-450A-96FA-0709578858C1}" srcOrd="0" destOrd="0" presId="urn:microsoft.com/office/officeart/2005/8/layout/vList2"/>
    <dgm:cxn modelId="{145C1EBA-CA32-4B37-B2E2-592DF42B0CA2}" type="presOf" srcId="{57469466-6713-4030-A090-6CC37C81432B}" destId="{06695A23-9D3C-450A-96FA-0709578858C1}" srcOrd="0" destOrd="4" presId="urn:microsoft.com/office/officeart/2005/8/layout/vList2"/>
    <dgm:cxn modelId="{2F4B70BA-F417-4153-9E5E-C135DA93678C}" type="presOf" srcId="{EB547988-A324-4B64-B198-1D2F5789E8BE}" destId="{06695A23-9D3C-450A-96FA-0709578858C1}" srcOrd="0" destOrd="3" presId="urn:microsoft.com/office/officeart/2005/8/layout/vList2"/>
    <dgm:cxn modelId="{E9FE00D4-C1C2-4191-B87A-9B2058880E2A}" srcId="{3EC72B71-345D-470F-ABDB-27C63CE15AF1}" destId="{4A867456-DA94-449E-A523-838DDE8E1327}" srcOrd="2" destOrd="0" parTransId="{29BAB6ED-BDAA-4221-BBCB-F69ACA272EE8}" sibTransId="{AF67A04B-1204-4D0D-8339-350C99D0F471}"/>
    <dgm:cxn modelId="{8F03E7D9-2139-4F2B-9FCF-E7E97774628A}" type="presOf" srcId="{55A78347-032C-4A16-A4AD-534475D587FF}" destId="{1F253C32-CDC4-4A77-96F4-F54D9AFB09E2}" srcOrd="0" destOrd="0" presId="urn:microsoft.com/office/officeart/2005/8/layout/vList2"/>
    <dgm:cxn modelId="{749397EC-3FAB-4616-8DF3-8B050ABE9849}" type="presOf" srcId="{0F65BA20-A234-469F-AD26-1C6136CE0A0A}" destId="{06695A23-9D3C-450A-96FA-0709578858C1}" srcOrd="0" destOrd="5" presId="urn:microsoft.com/office/officeart/2005/8/layout/vList2"/>
    <dgm:cxn modelId="{99094731-D8E5-4D6C-917F-7074DF7726E5}" type="presParOf" srcId="{1F253C32-CDC4-4A77-96F4-F54D9AFB09E2}" destId="{C894EA5A-6499-4C2C-AD5E-17D37AAD5DDC}" srcOrd="0" destOrd="0" presId="urn:microsoft.com/office/officeart/2005/8/layout/vList2"/>
    <dgm:cxn modelId="{2673914D-2591-4526-8102-3C53574ACDE9}" type="presParOf" srcId="{1F253C32-CDC4-4A77-96F4-F54D9AFB09E2}" destId="{06695A23-9D3C-450A-96FA-0709578858C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A781A0-FBAD-4D18-B73C-22DA62F3B63F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0399032-0318-42C5-AA8C-4B219694529B}">
      <dgm:prSet/>
      <dgm:spPr/>
      <dgm:t>
        <a:bodyPr/>
        <a:lstStyle/>
        <a:p>
          <a:r>
            <a:rPr lang="en-US" dirty="0"/>
            <a:t>Then these samples were digested with nitric acid to determine Dissolved Metals (DM)</a:t>
          </a:r>
        </a:p>
      </dgm:t>
    </dgm:pt>
    <dgm:pt modelId="{A1458968-6D09-4CD1-A2DA-DCB9A7387767}" type="parTrans" cxnId="{611D3060-97C4-4D28-8568-1297C536F42B}">
      <dgm:prSet/>
      <dgm:spPr/>
      <dgm:t>
        <a:bodyPr/>
        <a:lstStyle/>
        <a:p>
          <a:endParaRPr lang="en-US"/>
        </a:p>
      </dgm:t>
    </dgm:pt>
    <dgm:pt modelId="{E3D19180-276F-4B10-8E97-1757EB486AC7}" type="sibTrans" cxnId="{611D3060-97C4-4D28-8568-1297C536F42B}">
      <dgm:prSet/>
      <dgm:spPr/>
      <dgm:t>
        <a:bodyPr/>
        <a:lstStyle/>
        <a:p>
          <a:endParaRPr lang="en-US"/>
        </a:p>
      </dgm:t>
    </dgm:pt>
    <dgm:pt modelId="{2419FDCB-0F75-4C5B-9935-0624610731D5}">
      <dgm:prSet/>
      <dgm:spPr/>
      <dgm:t>
        <a:bodyPr/>
        <a:lstStyle/>
        <a:p>
          <a:r>
            <a:rPr lang="en-US" dirty="0"/>
            <a:t>Sample were analyzed through ICP MS (Clarify Acronym) for Uranium concentrations found in the rainwater sample to be analyzed</a:t>
          </a:r>
        </a:p>
      </dgm:t>
    </dgm:pt>
    <dgm:pt modelId="{84F8E20E-1C2A-4314-B48A-D41CA9411070}" type="parTrans" cxnId="{18488606-66C1-4E0F-80DD-3318C0B7274A}">
      <dgm:prSet/>
      <dgm:spPr/>
      <dgm:t>
        <a:bodyPr/>
        <a:lstStyle/>
        <a:p>
          <a:endParaRPr lang="en-US"/>
        </a:p>
      </dgm:t>
    </dgm:pt>
    <dgm:pt modelId="{8B4A02D3-35B7-4893-99BA-4ADB607C916F}" type="sibTrans" cxnId="{18488606-66C1-4E0F-80DD-3318C0B7274A}">
      <dgm:prSet/>
      <dgm:spPr/>
      <dgm:t>
        <a:bodyPr/>
        <a:lstStyle/>
        <a:p>
          <a:endParaRPr lang="en-US"/>
        </a:p>
      </dgm:t>
    </dgm:pt>
    <dgm:pt modelId="{C4551BDC-E7C5-434A-89C3-3A5C3235151B}" type="pres">
      <dgm:prSet presAssocID="{99A781A0-FBAD-4D18-B73C-22DA62F3B63F}" presName="vert0" presStyleCnt="0">
        <dgm:presLayoutVars>
          <dgm:dir/>
          <dgm:animOne val="branch"/>
          <dgm:animLvl val="lvl"/>
        </dgm:presLayoutVars>
      </dgm:prSet>
      <dgm:spPr/>
    </dgm:pt>
    <dgm:pt modelId="{780182E6-5EE2-4F4A-B8CB-DF4FA8873FB3}" type="pres">
      <dgm:prSet presAssocID="{70399032-0318-42C5-AA8C-4B219694529B}" presName="thickLine" presStyleLbl="alignNode1" presStyleIdx="0" presStyleCnt="2"/>
      <dgm:spPr/>
    </dgm:pt>
    <dgm:pt modelId="{A3346289-8F56-4784-BA8D-9CFF78C55859}" type="pres">
      <dgm:prSet presAssocID="{70399032-0318-42C5-AA8C-4B219694529B}" presName="horz1" presStyleCnt="0"/>
      <dgm:spPr/>
    </dgm:pt>
    <dgm:pt modelId="{9315916C-6DF0-442E-90EB-568F7B0A665E}" type="pres">
      <dgm:prSet presAssocID="{70399032-0318-42C5-AA8C-4B219694529B}" presName="tx1" presStyleLbl="revTx" presStyleIdx="0" presStyleCnt="2"/>
      <dgm:spPr/>
    </dgm:pt>
    <dgm:pt modelId="{3DD5DC5B-C13D-4E2B-9BA9-C8F96BC39EA2}" type="pres">
      <dgm:prSet presAssocID="{70399032-0318-42C5-AA8C-4B219694529B}" presName="vert1" presStyleCnt="0"/>
      <dgm:spPr/>
    </dgm:pt>
    <dgm:pt modelId="{7DA20685-B6CA-479D-B799-6D8EF0FBF1C1}" type="pres">
      <dgm:prSet presAssocID="{2419FDCB-0F75-4C5B-9935-0624610731D5}" presName="thickLine" presStyleLbl="alignNode1" presStyleIdx="1" presStyleCnt="2"/>
      <dgm:spPr/>
    </dgm:pt>
    <dgm:pt modelId="{1BEF64E6-E1B7-4E52-88DD-06760CDA9039}" type="pres">
      <dgm:prSet presAssocID="{2419FDCB-0F75-4C5B-9935-0624610731D5}" presName="horz1" presStyleCnt="0"/>
      <dgm:spPr/>
    </dgm:pt>
    <dgm:pt modelId="{78D000DF-C4D0-4584-9E12-74F2A12B662D}" type="pres">
      <dgm:prSet presAssocID="{2419FDCB-0F75-4C5B-9935-0624610731D5}" presName="tx1" presStyleLbl="revTx" presStyleIdx="1" presStyleCnt="2"/>
      <dgm:spPr/>
    </dgm:pt>
    <dgm:pt modelId="{8DBBCDBD-7B1E-4CCB-9A39-8086843DC527}" type="pres">
      <dgm:prSet presAssocID="{2419FDCB-0F75-4C5B-9935-0624610731D5}" presName="vert1" presStyleCnt="0"/>
      <dgm:spPr/>
    </dgm:pt>
  </dgm:ptLst>
  <dgm:cxnLst>
    <dgm:cxn modelId="{18488606-66C1-4E0F-80DD-3318C0B7274A}" srcId="{99A781A0-FBAD-4D18-B73C-22DA62F3B63F}" destId="{2419FDCB-0F75-4C5B-9935-0624610731D5}" srcOrd="1" destOrd="0" parTransId="{84F8E20E-1C2A-4314-B48A-D41CA9411070}" sibTransId="{8B4A02D3-35B7-4893-99BA-4ADB607C916F}"/>
    <dgm:cxn modelId="{F3C6FB14-9E03-434D-88F1-B97AC5435CDA}" type="presOf" srcId="{70399032-0318-42C5-AA8C-4B219694529B}" destId="{9315916C-6DF0-442E-90EB-568F7B0A665E}" srcOrd="0" destOrd="0" presId="urn:microsoft.com/office/officeart/2008/layout/LinedList"/>
    <dgm:cxn modelId="{611D3060-97C4-4D28-8568-1297C536F42B}" srcId="{99A781A0-FBAD-4D18-B73C-22DA62F3B63F}" destId="{70399032-0318-42C5-AA8C-4B219694529B}" srcOrd="0" destOrd="0" parTransId="{A1458968-6D09-4CD1-A2DA-DCB9A7387767}" sibTransId="{E3D19180-276F-4B10-8E97-1757EB486AC7}"/>
    <dgm:cxn modelId="{3513F0B8-925E-4A9A-969F-88942AFB05BA}" type="presOf" srcId="{2419FDCB-0F75-4C5B-9935-0624610731D5}" destId="{78D000DF-C4D0-4584-9E12-74F2A12B662D}" srcOrd="0" destOrd="0" presId="urn:microsoft.com/office/officeart/2008/layout/LinedList"/>
    <dgm:cxn modelId="{0724DCEC-22D9-488D-8BF9-9801D3BE2807}" type="presOf" srcId="{99A781A0-FBAD-4D18-B73C-22DA62F3B63F}" destId="{C4551BDC-E7C5-434A-89C3-3A5C3235151B}" srcOrd="0" destOrd="0" presId="urn:microsoft.com/office/officeart/2008/layout/LinedList"/>
    <dgm:cxn modelId="{D4747DF1-A3E9-4181-AF1E-1BE4DFD2C676}" type="presParOf" srcId="{C4551BDC-E7C5-434A-89C3-3A5C3235151B}" destId="{780182E6-5EE2-4F4A-B8CB-DF4FA8873FB3}" srcOrd="0" destOrd="0" presId="urn:microsoft.com/office/officeart/2008/layout/LinedList"/>
    <dgm:cxn modelId="{5758344A-6D36-4773-86CA-A0D1486D5F6B}" type="presParOf" srcId="{C4551BDC-E7C5-434A-89C3-3A5C3235151B}" destId="{A3346289-8F56-4784-BA8D-9CFF78C55859}" srcOrd="1" destOrd="0" presId="urn:microsoft.com/office/officeart/2008/layout/LinedList"/>
    <dgm:cxn modelId="{80386AFC-B2B2-40F4-9845-93DFCBB11F9F}" type="presParOf" srcId="{A3346289-8F56-4784-BA8D-9CFF78C55859}" destId="{9315916C-6DF0-442E-90EB-568F7B0A665E}" srcOrd="0" destOrd="0" presId="urn:microsoft.com/office/officeart/2008/layout/LinedList"/>
    <dgm:cxn modelId="{888C1B0C-59AC-403C-AF86-AB73AD33FD11}" type="presParOf" srcId="{A3346289-8F56-4784-BA8D-9CFF78C55859}" destId="{3DD5DC5B-C13D-4E2B-9BA9-C8F96BC39EA2}" srcOrd="1" destOrd="0" presId="urn:microsoft.com/office/officeart/2008/layout/LinedList"/>
    <dgm:cxn modelId="{FD906EE9-B872-4291-A714-CC72DBCC0DA0}" type="presParOf" srcId="{C4551BDC-E7C5-434A-89C3-3A5C3235151B}" destId="{7DA20685-B6CA-479D-B799-6D8EF0FBF1C1}" srcOrd="2" destOrd="0" presId="urn:microsoft.com/office/officeart/2008/layout/LinedList"/>
    <dgm:cxn modelId="{D81CF91A-6AEA-4C31-8D56-BBB284DAFF2B}" type="presParOf" srcId="{C4551BDC-E7C5-434A-89C3-3A5C3235151B}" destId="{1BEF64E6-E1B7-4E52-88DD-06760CDA9039}" srcOrd="3" destOrd="0" presId="urn:microsoft.com/office/officeart/2008/layout/LinedList"/>
    <dgm:cxn modelId="{4A84C7A9-5545-44CB-96D2-5CF73FA05B81}" type="presParOf" srcId="{1BEF64E6-E1B7-4E52-88DD-06760CDA9039}" destId="{78D000DF-C4D0-4584-9E12-74F2A12B662D}" srcOrd="0" destOrd="0" presId="urn:microsoft.com/office/officeart/2008/layout/LinedList"/>
    <dgm:cxn modelId="{28AEAA85-8E8A-40FA-9F45-466E08259CE6}" type="presParOf" srcId="{1BEF64E6-E1B7-4E52-88DD-06760CDA9039}" destId="{8DBBCDBD-7B1E-4CCB-9A39-8086843DC52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7D213B-2A3C-4490-9DFD-9179E27B220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6C53367-A139-4A40-9D99-D8AFC1CDF9C4}">
      <dgm:prSet/>
      <dgm:spPr/>
      <dgm:t>
        <a:bodyPr/>
        <a:lstStyle/>
        <a:p>
          <a:r>
            <a:rPr lang="en-US"/>
            <a:t>Based on the fact that the Anova test gave a p-value greater than 0.05 shows that there is no significance behind the data set and causes</a:t>
          </a:r>
        </a:p>
      </dgm:t>
    </dgm:pt>
    <dgm:pt modelId="{4D72784E-51B0-4AF5-B53C-7E6E38E7CCFC}" type="parTrans" cxnId="{0103E620-88D2-4E7D-B396-570D274AA249}">
      <dgm:prSet/>
      <dgm:spPr/>
      <dgm:t>
        <a:bodyPr/>
        <a:lstStyle/>
        <a:p>
          <a:endParaRPr lang="en-US"/>
        </a:p>
      </dgm:t>
    </dgm:pt>
    <dgm:pt modelId="{33CA8DD0-5E78-47C4-A6B9-D2744C479BB0}" type="sibTrans" cxnId="{0103E620-88D2-4E7D-B396-570D274AA249}">
      <dgm:prSet/>
      <dgm:spPr/>
      <dgm:t>
        <a:bodyPr/>
        <a:lstStyle/>
        <a:p>
          <a:endParaRPr lang="en-US"/>
        </a:p>
      </dgm:t>
    </dgm:pt>
    <dgm:pt modelId="{8342ABA1-0FAF-4AB8-87A8-A98E715B4D74}">
      <dgm:prSet/>
      <dgm:spPr/>
      <dgm:t>
        <a:bodyPr/>
        <a:lstStyle/>
        <a:p>
          <a:r>
            <a:rPr lang="en-US"/>
            <a:t>Still lingering amount of Uranium in the rainwater sample</a:t>
          </a:r>
        </a:p>
      </dgm:t>
    </dgm:pt>
    <dgm:pt modelId="{FBEC846B-7E9E-41BF-8A1D-E7C187FA3AA7}" type="parTrans" cxnId="{201D2C38-5847-41F4-A4A5-4CCCB8783116}">
      <dgm:prSet/>
      <dgm:spPr/>
      <dgm:t>
        <a:bodyPr/>
        <a:lstStyle/>
        <a:p>
          <a:endParaRPr lang="en-US"/>
        </a:p>
      </dgm:t>
    </dgm:pt>
    <dgm:pt modelId="{27E7576C-893E-4B6C-8276-18F70EF00B9B}" type="sibTrans" cxnId="{201D2C38-5847-41F4-A4A5-4CCCB8783116}">
      <dgm:prSet/>
      <dgm:spPr/>
      <dgm:t>
        <a:bodyPr/>
        <a:lstStyle/>
        <a:p>
          <a:endParaRPr lang="en-US"/>
        </a:p>
      </dgm:t>
    </dgm:pt>
    <dgm:pt modelId="{5AC15825-7C7C-4F59-A086-7885028438FE}">
      <dgm:prSet/>
      <dgm:spPr/>
      <dgm:t>
        <a:bodyPr/>
        <a:lstStyle/>
        <a:p>
          <a:r>
            <a:rPr lang="en-US"/>
            <a:t>Data Point from Petrified Forest from September 9th, 2020 is concerning</a:t>
          </a:r>
        </a:p>
      </dgm:t>
    </dgm:pt>
    <dgm:pt modelId="{9735BE4D-F2AE-4162-BAF5-D213C5625D5C}" type="parTrans" cxnId="{886B0C3B-CB47-4C9C-A7D5-75F746CBAE2C}">
      <dgm:prSet/>
      <dgm:spPr/>
      <dgm:t>
        <a:bodyPr/>
        <a:lstStyle/>
        <a:p>
          <a:endParaRPr lang="en-US"/>
        </a:p>
      </dgm:t>
    </dgm:pt>
    <dgm:pt modelId="{427A2EA1-7DA4-467E-A1A3-B3E7A07CC279}" type="sibTrans" cxnId="{886B0C3B-CB47-4C9C-A7D5-75F746CBAE2C}">
      <dgm:prSet/>
      <dgm:spPr/>
      <dgm:t>
        <a:bodyPr/>
        <a:lstStyle/>
        <a:p>
          <a:endParaRPr lang="en-US"/>
        </a:p>
      </dgm:t>
    </dgm:pt>
    <dgm:pt modelId="{3BE1AF5E-8317-4D48-B74B-B401ED721873}">
      <dgm:prSet/>
      <dgm:spPr/>
      <dgm:t>
        <a:bodyPr/>
        <a:lstStyle/>
        <a:p>
          <a:r>
            <a:rPr lang="en-US" dirty="0"/>
            <a:t>This is just one aspect of Uranium Contamination: Ground water, irrigation, </a:t>
          </a:r>
          <a:r>
            <a:rPr lang="en-US" dirty="0" err="1"/>
            <a:t>lifestock</a:t>
          </a:r>
          <a:r>
            <a:rPr lang="en-US" dirty="0"/>
            <a:t>, etc. </a:t>
          </a:r>
        </a:p>
      </dgm:t>
    </dgm:pt>
    <dgm:pt modelId="{312ABEBD-471C-45F8-9133-F3B59343D685}" type="parTrans" cxnId="{E2BAB06D-B18B-4BA5-8D53-6B941B306C15}">
      <dgm:prSet/>
      <dgm:spPr/>
      <dgm:t>
        <a:bodyPr/>
        <a:lstStyle/>
        <a:p>
          <a:endParaRPr lang="en-US"/>
        </a:p>
      </dgm:t>
    </dgm:pt>
    <dgm:pt modelId="{09AD4E02-F1A4-460F-B8FE-40EC9D96DA03}" type="sibTrans" cxnId="{E2BAB06D-B18B-4BA5-8D53-6B941B306C15}">
      <dgm:prSet/>
      <dgm:spPr/>
      <dgm:t>
        <a:bodyPr/>
        <a:lstStyle/>
        <a:p>
          <a:endParaRPr lang="en-US"/>
        </a:p>
      </dgm:t>
    </dgm:pt>
    <dgm:pt modelId="{543EA311-2746-43FA-B984-9FEFA405EA4C}" type="pres">
      <dgm:prSet presAssocID="{A97D213B-2A3C-4490-9DFD-9179E27B220D}" presName="linear" presStyleCnt="0">
        <dgm:presLayoutVars>
          <dgm:animLvl val="lvl"/>
          <dgm:resizeHandles val="exact"/>
        </dgm:presLayoutVars>
      </dgm:prSet>
      <dgm:spPr/>
    </dgm:pt>
    <dgm:pt modelId="{1A081BED-AEC5-48E2-A0FD-3EF75A089CB9}" type="pres">
      <dgm:prSet presAssocID="{66C53367-A139-4A40-9D99-D8AFC1CDF9C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646D574-22DC-4D6D-AB7F-D7F8D16404A6}" type="pres">
      <dgm:prSet presAssocID="{33CA8DD0-5E78-47C4-A6B9-D2744C479BB0}" presName="spacer" presStyleCnt="0"/>
      <dgm:spPr/>
    </dgm:pt>
    <dgm:pt modelId="{370118D6-3156-4968-9CE9-8B6160F27DBD}" type="pres">
      <dgm:prSet presAssocID="{8342ABA1-0FAF-4AB8-87A8-A98E715B4D7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9FF58D9-CF29-4885-AD0A-29BB8BFC9512}" type="pres">
      <dgm:prSet presAssocID="{27E7576C-893E-4B6C-8276-18F70EF00B9B}" presName="spacer" presStyleCnt="0"/>
      <dgm:spPr/>
    </dgm:pt>
    <dgm:pt modelId="{0CB4791C-DFAA-45A6-A014-B3D4522CEED7}" type="pres">
      <dgm:prSet presAssocID="{5AC15825-7C7C-4F59-A086-7885028438F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DBA952B-7750-4761-9500-A317A287B7FF}" type="pres">
      <dgm:prSet presAssocID="{427A2EA1-7DA4-467E-A1A3-B3E7A07CC279}" presName="spacer" presStyleCnt="0"/>
      <dgm:spPr/>
    </dgm:pt>
    <dgm:pt modelId="{059260EF-CCD6-464F-B708-5B62886E10CC}" type="pres">
      <dgm:prSet presAssocID="{3BE1AF5E-8317-4D48-B74B-B401ED72187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103E620-88D2-4E7D-B396-570D274AA249}" srcId="{A97D213B-2A3C-4490-9DFD-9179E27B220D}" destId="{66C53367-A139-4A40-9D99-D8AFC1CDF9C4}" srcOrd="0" destOrd="0" parTransId="{4D72784E-51B0-4AF5-B53C-7E6E38E7CCFC}" sibTransId="{33CA8DD0-5E78-47C4-A6B9-D2744C479BB0}"/>
    <dgm:cxn modelId="{A20BA524-C3E1-4F2D-BAAA-93037C40DAA9}" type="presOf" srcId="{66C53367-A139-4A40-9D99-D8AFC1CDF9C4}" destId="{1A081BED-AEC5-48E2-A0FD-3EF75A089CB9}" srcOrd="0" destOrd="0" presId="urn:microsoft.com/office/officeart/2005/8/layout/vList2"/>
    <dgm:cxn modelId="{04590F37-06DD-4DD6-B162-8F621B5DF48A}" type="presOf" srcId="{8342ABA1-0FAF-4AB8-87A8-A98E715B4D74}" destId="{370118D6-3156-4968-9CE9-8B6160F27DBD}" srcOrd="0" destOrd="0" presId="urn:microsoft.com/office/officeart/2005/8/layout/vList2"/>
    <dgm:cxn modelId="{201D2C38-5847-41F4-A4A5-4CCCB8783116}" srcId="{A97D213B-2A3C-4490-9DFD-9179E27B220D}" destId="{8342ABA1-0FAF-4AB8-87A8-A98E715B4D74}" srcOrd="1" destOrd="0" parTransId="{FBEC846B-7E9E-41BF-8A1D-E7C187FA3AA7}" sibTransId="{27E7576C-893E-4B6C-8276-18F70EF00B9B}"/>
    <dgm:cxn modelId="{886B0C3B-CB47-4C9C-A7D5-75F746CBAE2C}" srcId="{A97D213B-2A3C-4490-9DFD-9179E27B220D}" destId="{5AC15825-7C7C-4F59-A086-7885028438FE}" srcOrd="2" destOrd="0" parTransId="{9735BE4D-F2AE-4162-BAF5-D213C5625D5C}" sibTransId="{427A2EA1-7DA4-467E-A1A3-B3E7A07CC279}"/>
    <dgm:cxn modelId="{E2BAB06D-B18B-4BA5-8D53-6B941B306C15}" srcId="{A97D213B-2A3C-4490-9DFD-9179E27B220D}" destId="{3BE1AF5E-8317-4D48-B74B-B401ED721873}" srcOrd="3" destOrd="0" parTransId="{312ABEBD-471C-45F8-9133-F3B59343D685}" sibTransId="{09AD4E02-F1A4-460F-B8FE-40EC9D96DA03}"/>
    <dgm:cxn modelId="{77B51D70-E81F-4AB6-8F9F-7EB9201B5A06}" type="presOf" srcId="{5AC15825-7C7C-4F59-A086-7885028438FE}" destId="{0CB4791C-DFAA-45A6-A014-B3D4522CEED7}" srcOrd="0" destOrd="0" presId="urn:microsoft.com/office/officeart/2005/8/layout/vList2"/>
    <dgm:cxn modelId="{B85EFAA8-55F3-488D-A6FB-02512CFCAD62}" type="presOf" srcId="{A97D213B-2A3C-4490-9DFD-9179E27B220D}" destId="{543EA311-2746-43FA-B984-9FEFA405EA4C}" srcOrd="0" destOrd="0" presId="urn:microsoft.com/office/officeart/2005/8/layout/vList2"/>
    <dgm:cxn modelId="{A2B534E4-D1A7-4DAF-8B66-7DC06D1E398F}" type="presOf" srcId="{3BE1AF5E-8317-4D48-B74B-B401ED721873}" destId="{059260EF-CCD6-464F-B708-5B62886E10CC}" srcOrd="0" destOrd="0" presId="urn:microsoft.com/office/officeart/2005/8/layout/vList2"/>
    <dgm:cxn modelId="{77996802-67F0-4A16-A496-A9FC5F7CE89A}" type="presParOf" srcId="{543EA311-2746-43FA-B984-9FEFA405EA4C}" destId="{1A081BED-AEC5-48E2-A0FD-3EF75A089CB9}" srcOrd="0" destOrd="0" presId="urn:microsoft.com/office/officeart/2005/8/layout/vList2"/>
    <dgm:cxn modelId="{A3BFEFDF-A363-42CB-BACC-846CD98F038E}" type="presParOf" srcId="{543EA311-2746-43FA-B984-9FEFA405EA4C}" destId="{E646D574-22DC-4D6D-AB7F-D7F8D16404A6}" srcOrd="1" destOrd="0" presId="urn:microsoft.com/office/officeart/2005/8/layout/vList2"/>
    <dgm:cxn modelId="{B0188E1B-C92A-4A9A-B5D0-3D7250DAB781}" type="presParOf" srcId="{543EA311-2746-43FA-B984-9FEFA405EA4C}" destId="{370118D6-3156-4968-9CE9-8B6160F27DBD}" srcOrd="2" destOrd="0" presId="urn:microsoft.com/office/officeart/2005/8/layout/vList2"/>
    <dgm:cxn modelId="{04B51E93-C084-448A-954E-710E8FE6D568}" type="presParOf" srcId="{543EA311-2746-43FA-B984-9FEFA405EA4C}" destId="{89FF58D9-CF29-4885-AD0A-29BB8BFC9512}" srcOrd="3" destOrd="0" presId="urn:microsoft.com/office/officeart/2005/8/layout/vList2"/>
    <dgm:cxn modelId="{1099BD23-4834-4792-B7CF-6D2E938CB25F}" type="presParOf" srcId="{543EA311-2746-43FA-B984-9FEFA405EA4C}" destId="{0CB4791C-DFAA-45A6-A014-B3D4522CEED7}" srcOrd="4" destOrd="0" presId="urn:microsoft.com/office/officeart/2005/8/layout/vList2"/>
    <dgm:cxn modelId="{43672444-4CA7-4257-AA6A-CB2302BDA3B3}" type="presParOf" srcId="{543EA311-2746-43FA-B984-9FEFA405EA4C}" destId="{1DBA952B-7750-4761-9500-A317A287B7FF}" srcOrd="5" destOrd="0" presId="urn:microsoft.com/office/officeart/2005/8/layout/vList2"/>
    <dgm:cxn modelId="{21906364-E831-49A4-BEA8-A96E8923735C}" type="presParOf" srcId="{543EA311-2746-43FA-B984-9FEFA405EA4C}" destId="{059260EF-CCD6-464F-B708-5B62886E10C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913C1C-3D66-4705-9665-84D55F6AB28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B30AE26-6C2B-4584-8636-7FF67DD911DB}">
      <dgm:prSet/>
      <dgm:spPr/>
      <dgm:t>
        <a:bodyPr/>
        <a:lstStyle/>
        <a:p>
          <a:r>
            <a:rPr lang="en-US" dirty="0"/>
            <a:t>Credo, Jonathan, et al. “Quantification of Elemental Contaminants in Unregulated Water across Western Navajo Nation.” International Journal of Environmental Research and Public Health, vol. 16, no. 15, 2019, p. 2727. </a:t>
          </a:r>
          <a:r>
            <a:rPr lang="en-US" dirty="0" err="1"/>
            <a:t>Crossref</a:t>
          </a:r>
          <a:r>
            <a:rPr lang="en-US" dirty="0"/>
            <a:t>, www.mdpi.com/1660-4601/16/15/2727/htm#.</a:t>
          </a:r>
        </a:p>
      </dgm:t>
    </dgm:pt>
    <dgm:pt modelId="{5C3702E3-4EFD-4565-8EBC-F348BC5F9F51}" type="parTrans" cxnId="{0ADDAABE-8A18-4CA7-8A12-2DE36CA6DCFA}">
      <dgm:prSet/>
      <dgm:spPr/>
      <dgm:t>
        <a:bodyPr/>
        <a:lstStyle/>
        <a:p>
          <a:endParaRPr lang="en-US"/>
        </a:p>
      </dgm:t>
    </dgm:pt>
    <dgm:pt modelId="{87969F4F-5530-4BF2-B989-A8AAF2409AC9}" type="sibTrans" cxnId="{0ADDAABE-8A18-4CA7-8A12-2DE36CA6DCFA}">
      <dgm:prSet/>
      <dgm:spPr/>
      <dgm:t>
        <a:bodyPr/>
        <a:lstStyle/>
        <a:p>
          <a:endParaRPr lang="en-US"/>
        </a:p>
      </dgm:t>
    </dgm:pt>
    <dgm:pt modelId="{0C76A505-B1C6-48BE-A8C3-5F8197A49AF0}">
      <dgm:prSet/>
      <dgm:spPr/>
      <dgm:t>
        <a:bodyPr/>
        <a:lstStyle/>
        <a:p>
          <a:r>
            <a:rPr lang="en-US" dirty="0"/>
            <a:t>Ingram, Jani C, Lindsey Jones, Jonathan Credo, Tommy Rock, and Univ Arizona, Coll Med, Clin </a:t>
          </a:r>
          <a:r>
            <a:rPr lang="en-US" dirty="0" err="1"/>
            <a:t>Translat</a:t>
          </a:r>
          <a:r>
            <a:rPr lang="en-US" dirty="0"/>
            <a:t> Sci. "Uranium and Arsenic Unregulated Water Issues on Navajo Lands." Journal of Vacuum Science &amp; Technology. A, Vacuum, Surfaces, and Films : An Official Journal of the American Vacuum Society (2020): Journal of Vacuum Science &amp; Technology. A, Vacuum, Surfaces, and Films : an Official Journal of the American Vacuum Society. Web.</a:t>
          </a:r>
        </a:p>
      </dgm:t>
    </dgm:pt>
    <dgm:pt modelId="{970B7561-F079-4C77-9056-6DDF77DD6A52}" type="parTrans" cxnId="{5A4C7341-C372-422B-837F-7D712A8F002D}">
      <dgm:prSet/>
      <dgm:spPr/>
      <dgm:t>
        <a:bodyPr/>
        <a:lstStyle/>
        <a:p>
          <a:endParaRPr lang="en-US"/>
        </a:p>
      </dgm:t>
    </dgm:pt>
    <dgm:pt modelId="{58164211-6304-4E08-B6E1-39AE4BC9BCF7}" type="sibTrans" cxnId="{5A4C7341-C372-422B-837F-7D712A8F002D}">
      <dgm:prSet/>
      <dgm:spPr/>
      <dgm:t>
        <a:bodyPr/>
        <a:lstStyle/>
        <a:p>
          <a:endParaRPr lang="en-US"/>
        </a:p>
      </dgm:t>
    </dgm:pt>
    <dgm:pt modelId="{032C9E30-BA03-49F5-8A56-BCBE2BB095EB}">
      <dgm:prSet/>
      <dgm:spPr/>
      <dgm:t>
        <a:bodyPr/>
        <a:lstStyle/>
        <a:p>
          <a:r>
            <a:rPr lang="en-US" u="sng">
              <a:hlinkClick xmlns:r="http://schemas.openxmlformats.org/officeDocument/2006/relationships" r:id="rId1"/>
            </a:rPr>
            <a:t>https://www.epa.gov/navajo-nation-uranium-cleanup/providing-safe-drinking-water-areas-abandoned-uranium-mines</a:t>
          </a:r>
          <a:endParaRPr lang="en-US"/>
        </a:p>
      </dgm:t>
    </dgm:pt>
    <dgm:pt modelId="{6901A8D0-AA3D-4D73-A8F3-5D9C4B37CFCA}" type="parTrans" cxnId="{4162F5EB-0B66-428F-9D3D-5BC7BDB547F6}">
      <dgm:prSet/>
      <dgm:spPr/>
      <dgm:t>
        <a:bodyPr/>
        <a:lstStyle/>
        <a:p>
          <a:endParaRPr lang="en-US"/>
        </a:p>
      </dgm:t>
    </dgm:pt>
    <dgm:pt modelId="{91A0D333-BFAE-4F7E-ACAC-058A35A97ACB}" type="sibTrans" cxnId="{4162F5EB-0B66-428F-9D3D-5BC7BDB547F6}">
      <dgm:prSet/>
      <dgm:spPr/>
      <dgm:t>
        <a:bodyPr/>
        <a:lstStyle/>
        <a:p>
          <a:endParaRPr lang="en-US"/>
        </a:p>
      </dgm:t>
    </dgm:pt>
    <dgm:pt modelId="{70FA38F6-E193-4E59-BF46-6332737E9CE6}">
      <dgm:prSet/>
      <dgm:spPr/>
      <dgm:t>
        <a:bodyPr/>
        <a:lstStyle/>
        <a:p>
          <a:r>
            <a:rPr lang="en-US" u="sng" dirty="0">
              <a:hlinkClick xmlns:r="http://schemas.openxmlformats.org/officeDocument/2006/relationships" r:id="rId2"/>
            </a:rPr>
            <a:t>https://www.nec.navajo-nsn.gov/Portals/0/Reports/NN2010PopulationProfile.pdf</a:t>
          </a:r>
          <a:endParaRPr lang="en-US" dirty="0"/>
        </a:p>
      </dgm:t>
    </dgm:pt>
    <dgm:pt modelId="{7DB6FF21-E676-429C-85E9-C30BAB5DC5B0}" type="parTrans" cxnId="{685F1827-BB43-448D-BC38-AAB31D45CCBE}">
      <dgm:prSet/>
      <dgm:spPr/>
      <dgm:t>
        <a:bodyPr/>
        <a:lstStyle/>
        <a:p>
          <a:endParaRPr lang="en-US"/>
        </a:p>
      </dgm:t>
    </dgm:pt>
    <dgm:pt modelId="{8F86DAFD-674D-445A-AFBC-5661430EAF7A}" type="sibTrans" cxnId="{685F1827-BB43-448D-BC38-AAB31D45CCBE}">
      <dgm:prSet/>
      <dgm:spPr/>
      <dgm:t>
        <a:bodyPr/>
        <a:lstStyle/>
        <a:p>
          <a:endParaRPr lang="en-US"/>
        </a:p>
      </dgm:t>
    </dgm:pt>
    <dgm:pt modelId="{7C94CC4E-31D8-4CA4-8816-7EB848E84FE7}">
      <dgm:prSet/>
      <dgm:spPr/>
      <dgm:t>
        <a:bodyPr/>
        <a:lstStyle/>
        <a:p>
          <a:r>
            <a:rPr lang="en-US" dirty="0"/>
            <a:t>Hoover, Joseph, et al. “Elevated Arsenic and Uranium Concentrations in Unregulated  Water Sources on the Navajo Nation, USA.” Exposure and Health, vol. 9, no. 2, 2016,  pp. 113–24. </a:t>
          </a:r>
        </a:p>
      </dgm:t>
    </dgm:pt>
    <dgm:pt modelId="{49E7286B-210E-45FF-9CFA-C1486A800EAA}" type="parTrans" cxnId="{23B3E3D9-6E55-4650-80F6-14BC47E537D7}">
      <dgm:prSet/>
      <dgm:spPr/>
      <dgm:t>
        <a:bodyPr/>
        <a:lstStyle/>
        <a:p>
          <a:endParaRPr lang="en-US"/>
        </a:p>
      </dgm:t>
    </dgm:pt>
    <dgm:pt modelId="{4EA43B63-6A7C-41A7-9973-BD0D726E31E7}" type="sibTrans" cxnId="{23B3E3D9-6E55-4650-80F6-14BC47E537D7}">
      <dgm:prSet/>
      <dgm:spPr/>
      <dgm:t>
        <a:bodyPr/>
        <a:lstStyle/>
        <a:p>
          <a:endParaRPr lang="en-US"/>
        </a:p>
      </dgm:t>
    </dgm:pt>
    <dgm:pt modelId="{E12EF6D7-7A19-40F4-99C7-6CAADFF888DE}">
      <dgm:prSet/>
      <dgm:spPr/>
      <dgm:t>
        <a:bodyPr/>
        <a:lstStyle/>
        <a:p>
          <a:r>
            <a:rPr lang="en-US" dirty="0"/>
            <a:t>Hoover, Joseph H., et al. “Spatial Clustering of Metal and Metalloid Mixtures in Unregulated Water Sources on the Navajo Nation – Arizona, New Mexico, and Utah, USA.” Science of The Total Environment, vol. 633, 2018, pp. 1667–78. ScienceDirect, www.sciencedirect.com/science/article/pii/S0048969718306880.</a:t>
          </a:r>
        </a:p>
      </dgm:t>
    </dgm:pt>
    <dgm:pt modelId="{9B09B647-3401-4B21-BCEE-184909F2F12C}" type="parTrans" cxnId="{D91C623D-2F3B-44CF-A0C0-56AB660A021D}">
      <dgm:prSet/>
      <dgm:spPr/>
      <dgm:t>
        <a:bodyPr/>
        <a:lstStyle/>
        <a:p>
          <a:endParaRPr lang="en-US"/>
        </a:p>
      </dgm:t>
    </dgm:pt>
    <dgm:pt modelId="{AC410DA0-DD2F-42A6-9C30-857F1282F133}" type="sibTrans" cxnId="{D91C623D-2F3B-44CF-A0C0-56AB660A021D}">
      <dgm:prSet/>
      <dgm:spPr/>
      <dgm:t>
        <a:bodyPr/>
        <a:lstStyle/>
        <a:p>
          <a:endParaRPr lang="en-US"/>
        </a:p>
      </dgm:t>
    </dgm:pt>
    <dgm:pt modelId="{21C064DF-B69C-4477-9E24-5C711492D0A3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3"/>
            </a:rPr>
            <a:t>Cancer Among Navajo 2018 Spread.pdf (navajo-nsn.gov)</a:t>
          </a:r>
          <a:endParaRPr lang="en-US" dirty="0"/>
        </a:p>
      </dgm:t>
    </dgm:pt>
    <dgm:pt modelId="{80C8623F-BF88-42A9-94C7-037C62B29600}" type="parTrans" cxnId="{9F73D605-440B-49BF-BCF2-3EA7DE189A99}">
      <dgm:prSet/>
      <dgm:spPr/>
      <dgm:t>
        <a:bodyPr/>
        <a:lstStyle/>
        <a:p>
          <a:endParaRPr lang="en-US"/>
        </a:p>
      </dgm:t>
    </dgm:pt>
    <dgm:pt modelId="{249285FE-32B5-49B9-86B1-476DF073805B}" type="sibTrans" cxnId="{9F73D605-440B-49BF-BCF2-3EA7DE189A99}">
      <dgm:prSet/>
      <dgm:spPr/>
      <dgm:t>
        <a:bodyPr/>
        <a:lstStyle/>
        <a:p>
          <a:endParaRPr lang="en-US"/>
        </a:p>
      </dgm:t>
    </dgm:pt>
    <dgm:pt modelId="{FE9D4424-A5B9-4B95-906C-968396613F2D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3"/>
            </a:rPr>
            <a:t>D. </a:t>
          </a:r>
          <a:r>
            <a:rPr lang="en-US" dirty="0" err="1">
              <a:hlinkClick xmlns:r="http://schemas.openxmlformats.org/officeDocument/2006/relationships" r:id="rId3"/>
            </a:rPr>
            <a:t>Nelkin</a:t>
          </a:r>
          <a:r>
            <a:rPr lang="en-US" dirty="0">
              <a:hlinkClick xmlns:r="http://schemas.openxmlformats.org/officeDocument/2006/relationships" r:id="rId3"/>
            </a:rPr>
            <a:t>, "Native Americans and Nuclear Power," Sci. Technol. Human Values, 6, No. 2, 2 (1981).</a:t>
          </a:r>
          <a:endParaRPr lang="en-US" dirty="0"/>
        </a:p>
      </dgm:t>
    </dgm:pt>
    <dgm:pt modelId="{FF6C749A-87C8-4352-B1AF-D3F3BB49D818}" type="parTrans" cxnId="{F5543D85-9197-46FF-A409-8F3370376EBF}">
      <dgm:prSet/>
      <dgm:spPr/>
      <dgm:t>
        <a:bodyPr/>
        <a:lstStyle/>
        <a:p>
          <a:endParaRPr lang="en-US"/>
        </a:p>
      </dgm:t>
    </dgm:pt>
    <dgm:pt modelId="{16FD8112-466F-4929-8CC9-21DA2695EC87}" type="sibTrans" cxnId="{F5543D85-9197-46FF-A409-8F3370376EBF}">
      <dgm:prSet/>
      <dgm:spPr/>
      <dgm:t>
        <a:bodyPr/>
        <a:lstStyle/>
        <a:p>
          <a:endParaRPr lang="en-US"/>
        </a:p>
      </dgm:t>
    </dgm:pt>
    <dgm:pt modelId="{5D60409D-33B5-445F-BE22-94B878B951F0}" type="pres">
      <dgm:prSet presAssocID="{DA913C1C-3D66-4705-9665-84D55F6AB288}" presName="linear" presStyleCnt="0">
        <dgm:presLayoutVars>
          <dgm:animLvl val="lvl"/>
          <dgm:resizeHandles val="exact"/>
        </dgm:presLayoutVars>
      </dgm:prSet>
      <dgm:spPr/>
    </dgm:pt>
    <dgm:pt modelId="{260CFCFD-77C3-4053-845E-1FC83A4E1D69}" type="pres">
      <dgm:prSet presAssocID="{4B30AE26-6C2B-4584-8636-7FF67DD911DB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56831BBD-F348-4380-ABB7-163F9A29E5C6}" type="pres">
      <dgm:prSet presAssocID="{87969F4F-5530-4BF2-B989-A8AAF2409AC9}" presName="spacer" presStyleCnt="0"/>
      <dgm:spPr/>
    </dgm:pt>
    <dgm:pt modelId="{56A71EE8-0621-41FB-82C7-F58636F231A4}" type="pres">
      <dgm:prSet presAssocID="{0C76A505-B1C6-48BE-A8C3-5F8197A49AF0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EF290F34-C68A-4E28-8343-333E5121B4A8}" type="pres">
      <dgm:prSet presAssocID="{58164211-6304-4E08-B6E1-39AE4BC9BCF7}" presName="spacer" presStyleCnt="0"/>
      <dgm:spPr/>
    </dgm:pt>
    <dgm:pt modelId="{7E5BFCD9-5EF5-4733-B945-B514BEF4D031}" type="pres">
      <dgm:prSet presAssocID="{032C9E30-BA03-49F5-8A56-BCBE2BB095EB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0DA9E6F2-5FB5-4B1F-B656-096692AD48A8}" type="pres">
      <dgm:prSet presAssocID="{91A0D333-BFAE-4F7E-ACAC-058A35A97ACB}" presName="spacer" presStyleCnt="0"/>
      <dgm:spPr/>
    </dgm:pt>
    <dgm:pt modelId="{57C56D57-71C7-4502-A5C4-2873D2EBE6C5}" type="pres">
      <dgm:prSet presAssocID="{70FA38F6-E193-4E59-BF46-6332737E9CE6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29C33C9E-F83C-4658-BB5D-D24AC026E2E5}" type="pres">
      <dgm:prSet presAssocID="{8F86DAFD-674D-445A-AFBC-5661430EAF7A}" presName="spacer" presStyleCnt="0"/>
      <dgm:spPr/>
    </dgm:pt>
    <dgm:pt modelId="{3BC7747A-1C4D-4739-AD30-AE72B1B234A3}" type="pres">
      <dgm:prSet presAssocID="{7C94CC4E-31D8-4CA4-8816-7EB848E84FE7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17DAA493-F5EB-42C1-9252-52A12BAB3C99}" type="pres">
      <dgm:prSet presAssocID="{4EA43B63-6A7C-41A7-9973-BD0D726E31E7}" presName="spacer" presStyleCnt="0"/>
      <dgm:spPr/>
    </dgm:pt>
    <dgm:pt modelId="{8D39E96E-FD4A-44B8-B36B-721AB034B5AD}" type="pres">
      <dgm:prSet presAssocID="{E12EF6D7-7A19-40F4-99C7-6CAADFF888DE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DAF45F06-B1F6-45CE-BD44-32195DCDDAED}" type="pres">
      <dgm:prSet presAssocID="{AC410DA0-DD2F-42A6-9C30-857F1282F133}" presName="spacer" presStyleCnt="0"/>
      <dgm:spPr/>
    </dgm:pt>
    <dgm:pt modelId="{5CEED3E7-2EAF-46AA-87BD-F876A3A30576}" type="pres">
      <dgm:prSet presAssocID="{21C064DF-B69C-4477-9E24-5C711492D0A3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7FB82FE1-B69A-4792-B97A-FC0C18553012}" type="pres">
      <dgm:prSet presAssocID="{249285FE-32B5-49B9-86B1-476DF073805B}" presName="spacer" presStyleCnt="0"/>
      <dgm:spPr/>
    </dgm:pt>
    <dgm:pt modelId="{6BFF12B9-D35B-49D6-B66C-038CB3631E5A}" type="pres">
      <dgm:prSet presAssocID="{FE9D4424-A5B9-4B95-906C-968396613F2D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4FDDC804-1138-4378-A621-BA9AF530C51D}" type="presOf" srcId="{DA913C1C-3D66-4705-9665-84D55F6AB288}" destId="{5D60409D-33B5-445F-BE22-94B878B951F0}" srcOrd="0" destOrd="0" presId="urn:microsoft.com/office/officeart/2005/8/layout/vList2"/>
    <dgm:cxn modelId="{738E3905-8500-4D8C-808D-03AF9EB950E4}" type="presOf" srcId="{0C76A505-B1C6-48BE-A8C3-5F8197A49AF0}" destId="{56A71EE8-0621-41FB-82C7-F58636F231A4}" srcOrd="0" destOrd="0" presId="urn:microsoft.com/office/officeart/2005/8/layout/vList2"/>
    <dgm:cxn modelId="{9F73D605-440B-49BF-BCF2-3EA7DE189A99}" srcId="{DA913C1C-3D66-4705-9665-84D55F6AB288}" destId="{21C064DF-B69C-4477-9E24-5C711492D0A3}" srcOrd="6" destOrd="0" parTransId="{80C8623F-BF88-42A9-94C7-037C62B29600}" sibTransId="{249285FE-32B5-49B9-86B1-476DF073805B}"/>
    <dgm:cxn modelId="{112DD115-8AED-46CA-ABAB-A76BBC54001D}" type="presOf" srcId="{70FA38F6-E193-4E59-BF46-6332737E9CE6}" destId="{57C56D57-71C7-4502-A5C4-2873D2EBE6C5}" srcOrd="0" destOrd="0" presId="urn:microsoft.com/office/officeart/2005/8/layout/vList2"/>
    <dgm:cxn modelId="{01B19F1D-B097-4F04-9A88-B86CDEA901C5}" type="presOf" srcId="{4B30AE26-6C2B-4584-8636-7FF67DD911DB}" destId="{260CFCFD-77C3-4053-845E-1FC83A4E1D69}" srcOrd="0" destOrd="0" presId="urn:microsoft.com/office/officeart/2005/8/layout/vList2"/>
    <dgm:cxn modelId="{685F1827-BB43-448D-BC38-AAB31D45CCBE}" srcId="{DA913C1C-3D66-4705-9665-84D55F6AB288}" destId="{70FA38F6-E193-4E59-BF46-6332737E9CE6}" srcOrd="3" destOrd="0" parTransId="{7DB6FF21-E676-429C-85E9-C30BAB5DC5B0}" sibTransId="{8F86DAFD-674D-445A-AFBC-5661430EAF7A}"/>
    <dgm:cxn modelId="{D91C623D-2F3B-44CF-A0C0-56AB660A021D}" srcId="{DA913C1C-3D66-4705-9665-84D55F6AB288}" destId="{E12EF6D7-7A19-40F4-99C7-6CAADFF888DE}" srcOrd="5" destOrd="0" parTransId="{9B09B647-3401-4B21-BCEE-184909F2F12C}" sibTransId="{AC410DA0-DD2F-42A6-9C30-857F1282F133}"/>
    <dgm:cxn modelId="{5A4C7341-C372-422B-837F-7D712A8F002D}" srcId="{DA913C1C-3D66-4705-9665-84D55F6AB288}" destId="{0C76A505-B1C6-48BE-A8C3-5F8197A49AF0}" srcOrd="1" destOrd="0" parTransId="{970B7561-F079-4C77-9056-6DDF77DD6A52}" sibTransId="{58164211-6304-4E08-B6E1-39AE4BC9BCF7}"/>
    <dgm:cxn modelId="{F5543D85-9197-46FF-A409-8F3370376EBF}" srcId="{DA913C1C-3D66-4705-9665-84D55F6AB288}" destId="{FE9D4424-A5B9-4B95-906C-968396613F2D}" srcOrd="7" destOrd="0" parTransId="{FF6C749A-87C8-4352-B1AF-D3F3BB49D818}" sibTransId="{16FD8112-466F-4929-8CC9-21DA2695EC87}"/>
    <dgm:cxn modelId="{9022C399-745E-4DC1-A853-AEFFE7EA502D}" type="presOf" srcId="{E12EF6D7-7A19-40F4-99C7-6CAADFF888DE}" destId="{8D39E96E-FD4A-44B8-B36B-721AB034B5AD}" srcOrd="0" destOrd="0" presId="urn:microsoft.com/office/officeart/2005/8/layout/vList2"/>
    <dgm:cxn modelId="{B5B5EDA1-996D-4D3A-B848-DE84939966A7}" type="presOf" srcId="{21C064DF-B69C-4477-9E24-5C711492D0A3}" destId="{5CEED3E7-2EAF-46AA-87BD-F876A3A30576}" srcOrd="0" destOrd="0" presId="urn:microsoft.com/office/officeart/2005/8/layout/vList2"/>
    <dgm:cxn modelId="{2CB62AA6-1599-4E63-A344-DD3A8CC9045B}" type="presOf" srcId="{7C94CC4E-31D8-4CA4-8816-7EB848E84FE7}" destId="{3BC7747A-1C4D-4739-AD30-AE72B1B234A3}" srcOrd="0" destOrd="0" presId="urn:microsoft.com/office/officeart/2005/8/layout/vList2"/>
    <dgm:cxn modelId="{0ADDAABE-8A18-4CA7-8A12-2DE36CA6DCFA}" srcId="{DA913C1C-3D66-4705-9665-84D55F6AB288}" destId="{4B30AE26-6C2B-4584-8636-7FF67DD911DB}" srcOrd="0" destOrd="0" parTransId="{5C3702E3-4EFD-4565-8EBC-F348BC5F9F51}" sibTransId="{87969F4F-5530-4BF2-B989-A8AAF2409AC9}"/>
    <dgm:cxn modelId="{23B3E3D9-6E55-4650-80F6-14BC47E537D7}" srcId="{DA913C1C-3D66-4705-9665-84D55F6AB288}" destId="{7C94CC4E-31D8-4CA4-8816-7EB848E84FE7}" srcOrd="4" destOrd="0" parTransId="{49E7286B-210E-45FF-9CFA-C1486A800EAA}" sibTransId="{4EA43B63-6A7C-41A7-9973-BD0D726E31E7}"/>
    <dgm:cxn modelId="{236366EB-AA43-4C5A-94F4-64873773E182}" type="presOf" srcId="{032C9E30-BA03-49F5-8A56-BCBE2BB095EB}" destId="{7E5BFCD9-5EF5-4733-B945-B514BEF4D031}" srcOrd="0" destOrd="0" presId="urn:microsoft.com/office/officeart/2005/8/layout/vList2"/>
    <dgm:cxn modelId="{4162F5EB-0B66-428F-9D3D-5BC7BDB547F6}" srcId="{DA913C1C-3D66-4705-9665-84D55F6AB288}" destId="{032C9E30-BA03-49F5-8A56-BCBE2BB095EB}" srcOrd="2" destOrd="0" parTransId="{6901A8D0-AA3D-4D73-A8F3-5D9C4B37CFCA}" sibTransId="{91A0D333-BFAE-4F7E-ACAC-058A35A97ACB}"/>
    <dgm:cxn modelId="{739AF3FB-D895-418A-978D-998ACCDCB176}" type="presOf" srcId="{FE9D4424-A5B9-4B95-906C-968396613F2D}" destId="{6BFF12B9-D35B-49D6-B66C-038CB3631E5A}" srcOrd="0" destOrd="0" presId="urn:microsoft.com/office/officeart/2005/8/layout/vList2"/>
    <dgm:cxn modelId="{965352A2-F96F-42B1-AEFF-11F57CF1F51C}" type="presParOf" srcId="{5D60409D-33B5-445F-BE22-94B878B951F0}" destId="{260CFCFD-77C3-4053-845E-1FC83A4E1D69}" srcOrd="0" destOrd="0" presId="urn:microsoft.com/office/officeart/2005/8/layout/vList2"/>
    <dgm:cxn modelId="{4BE6B329-A7B5-4714-9F40-F221BBA1A71F}" type="presParOf" srcId="{5D60409D-33B5-445F-BE22-94B878B951F0}" destId="{56831BBD-F348-4380-ABB7-163F9A29E5C6}" srcOrd="1" destOrd="0" presId="urn:microsoft.com/office/officeart/2005/8/layout/vList2"/>
    <dgm:cxn modelId="{2F2974A2-F22F-43FD-8604-3D78B292334D}" type="presParOf" srcId="{5D60409D-33B5-445F-BE22-94B878B951F0}" destId="{56A71EE8-0621-41FB-82C7-F58636F231A4}" srcOrd="2" destOrd="0" presId="urn:microsoft.com/office/officeart/2005/8/layout/vList2"/>
    <dgm:cxn modelId="{51EFFC50-89B0-4C5B-8B74-73CE57265D14}" type="presParOf" srcId="{5D60409D-33B5-445F-BE22-94B878B951F0}" destId="{EF290F34-C68A-4E28-8343-333E5121B4A8}" srcOrd="3" destOrd="0" presId="urn:microsoft.com/office/officeart/2005/8/layout/vList2"/>
    <dgm:cxn modelId="{2483EF2F-28A1-4732-BDE8-880C87F40C2E}" type="presParOf" srcId="{5D60409D-33B5-445F-BE22-94B878B951F0}" destId="{7E5BFCD9-5EF5-4733-B945-B514BEF4D031}" srcOrd="4" destOrd="0" presId="urn:microsoft.com/office/officeart/2005/8/layout/vList2"/>
    <dgm:cxn modelId="{92FA098B-BC26-433E-BE39-85E00E81F026}" type="presParOf" srcId="{5D60409D-33B5-445F-BE22-94B878B951F0}" destId="{0DA9E6F2-5FB5-4B1F-B656-096692AD48A8}" srcOrd="5" destOrd="0" presId="urn:microsoft.com/office/officeart/2005/8/layout/vList2"/>
    <dgm:cxn modelId="{3873B55E-0E19-4575-9127-7642AEC4623A}" type="presParOf" srcId="{5D60409D-33B5-445F-BE22-94B878B951F0}" destId="{57C56D57-71C7-4502-A5C4-2873D2EBE6C5}" srcOrd="6" destOrd="0" presId="urn:microsoft.com/office/officeart/2005/8/layout/vList2"/>
    <dgm:cxn modelId="{CD82777A-6C5C-47E8-94E0-1EFDDCC1536B}" type="presParOf" srcId="{5D60409D-33B5-445F-BE22-94B878B951F0}" destId="{29C33C9E-F83C-4658-BB5D-D24AC026E2E5}" srcOrd="7" destOrd="0" presId="urn:microsoft.com/office/officeart/2005/8/layout/vList2"/>
    <dgm:cxn modelId="{383615A3-F453-4B6C-824C-6505C58479B4}" type="presParOf" srcId="{5D60409D-33B5-445F-BE22-94B878B951F0}" destId="{3BC7747A-1C4D-4739-AD30-AE72B1B234A3}" srcOrd="8" destOrd="0" presId="urn:microsoft.com/office/officeart/2005/8/layout/vList2"/>
    <dgm:cxn modelId="{C603CF9C-8199-4305-82E8-12B632B8373B}" type="presParOf" srcId="{5D60409D-33B5-445F-BE22-94B878B951F0}" destId="{17DAA493-F5EB-42C1-9252-52A12BAB3C99}" srcOrd="9" destOrd="0" presId="urn:microsoft.com/office/officeart/2005/8/layout/vList2"/>
    <dgm:cxn modelId="{730B6DF8-ADE3-4B3A-AA9C-4B40A9413AF6}" type="presParOf" srcId="{5D60409D-33B5-445F-BE22-94B878B951F0}" destId="{8D39E96E-FD4A-44B8-B36B-721AB034B5AD}" srcOrd="10" destOrd="0" presId="urn:microsoft.com/office/officeart/2005/8/layout/vList2"/>
    <dgm:cxn modelId="{A9C193E0-3722-44B9-8AD5-4E5E0DFF6E75}" type="presParOf" srcId="{5D60409D-33B5-445F-BE22-94B878B951F0}" destId="{DAF45F06-B1F6-45CE-BD44-32195DCDDAED}" srcOrd="11" destOrd="0" presId="urn:microsoft.com/office/officeart/2005/8/layout/vList2"/>
    <dgm:cxn modelId="{F3850661-199C-4576-AB72-4A4050C8CB20}" type="presParOf" srcId="{5D60409D-33B5-445F-BE22-94B878B951F0}" destId="{5CEED3E7-2EAF-46AA-87BD-F876A3A30576}" srcOrd="12" destOrd="0" presId="urn:microsoft.com/office/officeart/2005/8/layout/vList2"/>
    <dgm:cxn modelId="{F62442EC-916C-4409-8339-3BBEC4FF9E71}" type="presParOf" srcId="{5D60409D-33B5-445F-BE22-94B878B951F0}" destId="{7FB82FE1-B69A-4792-B97A-FC0C18553012}" srcOrd="13" destOrd="0" presId="urn:microsoft.com/office/officeart/2005/8/layout/vList2"/>
    <dgm:cxn modelId="{4C0F7A5F-F898-454E-992A-3173B3BD0B9C}" type="presParOf" srcId="{5D60409D-33B5-445F-BE22-94B878B951F0}" destId="{6BFF12B9-D35B-49D6-B66C-038CB3631E5A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4EA5A-6499-4C2C-AD5E-17D37AAD5DDC}">
      <dsp:nvSpPr>
        <dsp:cNvPr id="0" name=""/>
        <dsp:cNvSpPr/>
      </dsp:nvSpPr>
      <dsp:spPr>
        <a:xfrm>
          <a:off x="0" y="63671"/>
          <a:ext cx="6192319" cy="74353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Health problems</a:t>
          </a:r>
        </a:p>
      </dsp:txBody>
      <dsp:txXfrm>
        <a:off x="36296" y="99967"/>
        <a:ext cx="6119727" cy="670943"/>
      </dsp:txXfrm>
    </dsp:sp>
    <dsp:sp modelId="{06695A23-9D3C-450A-96FA-0709578858C1}">
      <dsp:nvSpPr>
        <dsp:cNvPr id="0" name=""/>
        <dsp:cNvSpPr/>
      </dsp:nvSpPr>
      <dsp:spPr>
        <a:xfrm>
          <a:off x="0" y="807206"/>
          <a:ext cx="6192319" cy="3855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606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2.1 times more likely to pass away from kidney cancer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7.2 times more likely to pass away from gallbladder cancer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4.4 times more likely to pass away from stomach cancer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(Source for three statistics: Cancer Among Navajo 2018 Spread.pdf (navajo-nsn.gov))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Navajo Citizens were not warned of the threats that Uranium poses (</a:t>
          </a:r>
          <a:r>
            <a:rPr lang="en-US" sz="2200" kern="1200" dirty="0" err="1"/>
            <a:t>Nelkin</a:t>
          </a:r>
          <a:r>
            <a:rPr lang="en-US" sz="2200" kern="1200" dirty="0"/>
            <a:t>, 1981. pg. 6)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200" kern="1200" dirty="0"/>
        </a:p>
      </dsp:txBody>
      <dsp:txXfrm>
        <a:off x="0" y="807206"/>
        <a:ext cx="6192319" cy="38553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0182E6-5EE2-4F4A-B8CB-DF4FA8873FB3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5916C-6DF0-442E-90EB-568F7B0A665E}">
      <dsp:nvSpPr>
        <dsp:cNvPr id="0" name=""/>
        <dsp:cNvSpPr/>
      </dsp:nvSpPr>
      <dsp:spPr>
        <a:xfrm>
          <a:off x="0" y="0"/>
          <a:ext cx="10515600" cy="217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Then these samples were digested with nitric acid to determine Dissolved Metals (DM)</a:t>
          </a:r>
        </a:p>
      </dsp:txBody>
      <dsp:txXfrm>
        <a:off x="0" y="0"/>
        <a:ext cx="10515600" cy="2175669"/>
      </dsp:txXfrm>
    </dsp:sp>
    <dsp:sp modelId="{7DA20685-B6CA-479D-B799-6D8EF0FBF1C1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D000DF-C4D0-4584-9E12-74F2A12B662D}">
      <dsp:nvSpPr>
        <dsp:cNvPr id="0" name=""/>
        <dsp:cNvSpPr/>
      </dsp:nvSpPr>
      <dsp:spPr>
        <a:xfrm>
          <a:off x="0" y="2175669"/>
          <a:ext cx="10515600" cy="217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Sample were analyzed through ICP MS (Clarify Acronym) for Uranium concentrations found in the rainwater sample to be analyzed</a:t>
          </a:r>
        </a:p>
      </dsp:txBody>
      <dsp:txXfrm>
        <a:off x="0" y="2175669"/>
        <a:ext cx="10515600" cy="21756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81BED-AEC5-48E2-A0FD-3EF75A089CB9}">
      <dsp:nvSpPr>
        <dsp:cNvPr id="0" name=""/>
        <dsp:cNvSpPr/>
      </dsp:nvSpPr>
      <dsp:spPr>
        <a:xfrm>
          <a:off x="0" y="79271"/>
          <a:ext cx="10515600" cy="9945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Based on the fact that the Anova test gave a p-value greater than 0.05 shows that there is no significance behind the data set and causes</a:t>
          </a:r>
        </a:p>
      </dsp:txBody>
      <dsp:txXfrm>
        <a:off x="48547" y="127818"/>
        <a:ext cx="10418506" cy="897406"/>
      </dsp:txXfrm>
    </dsp:sp>
    <dsp:sp modelId="{370118D6-3156-4968-9CE9-8B6160F27DBD}">
      <dsp:nvSpPr>
        <dsp:cNvPr id="0" name=""/>
        <dsp:cNvSpPr/>
      </dsp:nvSpPr>
      <dsp:spPr>
        <a:xfrm>
          <a:off x="0" y="1145772"/>
          <a:ext cx="10515600" cy="9945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Still lingering amount of Uranium in the rainwater sample</a:t>
          </a:r>
        </a:p>
      </dsp:txBody>
      <dsp:txXfrm>
        <a:off x="48547" y="1194319"/>
        <a:ext cx="10418506" cy="897406"/>
      </dsp:txXfrm>
    </dsp:sp>
    <dsp:sp modelId="{0CB4791C-DFAA-45A6-A014-B3D4522CEED7}">
      <dsp:nvSpPr>
        <dsp:cNvPr id="0" name=""/>
        <dsp:cNvSpPr/>
      </dsp:nvSpPr>
      <dsp:spPr>
        <a:xfrm>
          <a:off x="0" y="2212272"/>
          <a:ext cx="10515600" cy="9945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Data Point from Petrified Forest from September 9th, 2020 is concerning</a:t>
          </a:r>
        </a:p>
      </dsp:txBody>
      <dsp:txXfrm>
        <a:off x="48547" y="2260819"/>
        <a:ext cx="10418506" cy="897406"/>
      </dsp:txXfrm>
    </dsp:sp>
    <dsp:sp modelId="{059260EF-CCD6-464F-B708-5B62886E10CC}">
      <dsp:nvSpPr>
        <dsp:cNvPr id="0" name=""/>
        <dsp:cNvSpPr/>
      </dsp:nvSpPr>
      <dsp:spPr>
        <a:xfrm>
          <a:off x="0" y="3278772"/>
          <a:ext cx="10515600" cy="994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This is just one aspect of Uranium Contamination: Ground water, irrigation, </a:t>
          </a:r>
          <a:r>
            <a:rPr lang="en-US" sz="2500" kern="1200" dirty="0" err="1"/>
            <a:t>lifestock</a:t>
          </a:r>
          <a:r>
            <a:rPr lang="en-US" sz="2500" kern="1200" dirty="0"/>
            <a:t>, etc. </a:t>
          </a:r>
        </a:p>
      </dsp:txBody>
      <dsp:txXfrm>
        <a:off x="48547" y="3327319"/>
        <a:ext cx="10418506" cy="8974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0CFCFD-77C3-4053-845E-1FC83A4E1D69}">
      <dsp:nvSpPr>
        <dsp:cNvPr id="0" name=""/>
        <dsp:cNvSpPr/>
      </dsp:nvSpPr>
      <dsp:spPr>
        <a:xfrm>
          <a:off x="0" y="224176"/>
          <a:ext cx="6578523" cy="6341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Credo, Jonathan, et al. “Quantification of Elemental Contaminants in Unregulated Water across Western Navajo Nation.” International Journal of Environmental Research and Public Health, vol. 16, no. 15, 2019, p. 2727. </a:t>
          </a:r>
          <a:r>
            <a:rPr lang="en-US" sz="900" kern="1200" dirty="0" err="1"/>
            <a:t>Crossref</a:t>
          </a:r>
          <a:r>
            <a:rPr lang="en-US" sz="900" kern="1200" dirty="0"/>
            <a:t>, www.mdpi.com/1660-4601/16/15/2727/htm#.</a:t>
          </a:r>
        </a:p>
      </dsp:txBody>
      <dsp:txXfrm>
        <a:off x="30954" y="255130"/>
        <a:ext cx="6516615" cy="572195"/>
      </dsp:txXfrm>
    </dsp:sp>
    <dsp:sp modelId="{56A71EE8-0621-41FB-82C7-F58636F231A4}">
      <dsp:nvSpPr>
        <dsp:cNvPr id="0" name=""/>
        <dsp:cNvSpPr/>
      </dsp:nvSpPr>
      <dsp:spPr>
        <a:xfrm>
          <a:off x="0" y="884199"/>
          <a:ext cx="6578523" cy="634103"/>
        </a:xfrm>
        <a:prstGeom prst="roundRect">
          <a:avLst/>
        </a:prstGeom>
        <a:solidFill>
          <a:schemeClr val="accent5">
            <a:hueOff val="158035"/>
            <a:satOff val="1794"/>
            <a:lumOff val="16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Ingram, Jani C, Lindsey Jones, Jonathan Credo, Tommy Rock, and Univ Arizona, Coll Med, Clin </a:t>
          </a:r>
          <a:r>
            <a:rPr lang="en-US" sz="900" kern="1200" dirty="0" err="1"/>
            <a:t>Translat</a:t>
          </a:r>
          <a:r>
            <a:rPr lang="en-US" sz="900" kern="1200" dirty="0"/>
            <a:t> Sci. "Uranium and Arsenic Unregulated Water Issues on Navajo Lands." Journal of Vacuum Science &amp; Technology. A, Vacuum, Surfaces, and Films : An Official Journal of the American Vacuum Society (2020): Journal of Vacuum Science &amp; Technology. A, Vacuum, Surfaces, and Films : an Official Journal of the American Vacuum Society. Web.</a:t>
          </a:r>
        </a:p>
      </dsp:txBody>
      <dsp:txXfrm>
        <a:off x="30954" y="915153"/>
        <a:ext cx="6516615" cy="572195"/>
      </dsp:txXfrm>
    </dsp:sp>
    <dsp:sp modelId="{7E5BFCD9-5EF5-4733-B945-B514BEF4D031}">
      <dsp:nvSpPr>
        <dsp:cNvPr id="0" name=""/>
        <dsp:cNvSpPr/>
      </dsp:nvSpPr>
      <dsp:spPr>
        <a:xfrm>
          <a:off x="0" y="1544223"/>
          <a:ext cx="6578523" cy="634103"/>
        </a:xfrm>
        <a:prstGeom prst="roundRect">
          <a:avLst/>
        </a:prstGeom>
        <a:solidFill>
          <a:schemeClr val="accent5">
            <a:hueOff val="316071"/>
            <a:satOff val="3589"/>
            <a:lumOff val="32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u="sng" kern="1200">
              <a:hlinkClick xmlns:r="http://schemas.openxmlformats.org/officeDocument/2006/relationships" r:id="rId1"/>
            </a:rPr>
            <a:t>https://www.epa.gov/navajo-nation-uranium-cleanup/providing-safe-drinking-water-areas-abandoned-uranium-mines</a:t>
          </a:r>
          <a:endParaRPr lang="en-US" sz="900" kern="1200"/>
        </a:p>
      </dsp:txBody>
      <dsp:txXfrm>
        <a:off x="30954" y="1575177"/>
        <a:ext cx="6516615" cy="572195"/>
      </dsp:txXfrm>
    </dsp:sp>
    <dsp:sp modelId="{57C56D57-71C7-4502-A5C4-2873D2EBE6C5}">
      <dsp:nvSpPr>
        <dsp:cNvPr id="0" name=""/>
        <dsp:cNvSpPr/>
      </dsp:nvSpPr>
      <dsp:spPr>
        <a:xfrm>
          <a:off x="0" y="2204246"/>
          <a:ext cx="6578523" cy="634103"/>
        </a:xfrm>
        <a:prstGeom prst="roundRect">
          <a:avLst/>
        </a:prstGeom>
        <a:solidFill>
          <a:schemeClr val="accent5">
            <a:hueOff val="474106"/>
            <a:satOff val="5383"/>
            <a:lumOff val="48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u="sng" kern="1200" dirty="0">
              <a:hlinkClick xmlns:r="http://schemas.openxmlformats.org/officeDocument/2006/relationships" r:id="rId2"/>
            </a:rPr>
            <a:t>https://www.nec.navajo-nsn.gov/Portals/0/Reports/NN2010PopulationProfile.pdf</a:t>
          </a:r>
          <a:endParaRPr lang="en-US" sz="900" kern="1200" dirty="0"/>
        </a:p>
      </dsp:txBody>
      <dsp:txXfrm>
        <a:off x="30954" y="2235200"/>
        <a:ext cx="6516615" cy="572195"/>
      </dsp:txXfrm>
    </dsp:sp>
    <dsp:sp modelId="{3BC7747A-1C4D-4739-AD30-AE72B1B234A3}">
      <dsp:nvSpPr>
        <dsp:cNvPr id="0" name=""/>
        <dsp:cNvSpPr/>
      </dsp:nvSpPr>
      <dsp:spPr>
        <a:xfrm>
          <a:off x="0" y="2864269"/>
          <a:ext cx="6578523" cy="634103"/>
        </a:xfrm>
        <a:prstGeom prst="roundRect">
          <a:avLst/>
        </a:prstGeom>
        <a:solidFill>
          <a:schemeClr val="accent5">
            <a:hueOff val="632142"/>
            <a:satOff val="7178"/>
            <a:lumOff val="64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Hoover, Joseph, et al. “Elevated Arsenic and Uranium Concentrations in Unregulated  Water Sources on the Navajo Nation, USA.” Exposure and Health, vol. 9, no. 2, 2016,  pp. 113–24. </a:t>
          </a:r>
        </a:p>
      </dsp:txBody>
      <dsp:txXfrm>
        <a:off x="30954" y="2895223"/>
        <a:ext cx="6516615" cy="572195"/>
      </dsp:txXfrm>
    </dsp:sp>
    <dsp:sp modelId="{8D39E96E-FD4A-44B8-B36B-721AB034B5AD}">
      <dsp:nvSpPr>
        <dsp:cNvPr id="0" name=""/>
        <dsp:cNvSpPr/>
      </dsp:nvSpPr>
      <dsp:spPr>
        <a:xfrm>
          <a:off x="0" y="3524293"/>
          <a:ext cx="6578523" cy="634103"/>
        </a:xfrm>
        <a:prstGeom prst="roundRect">
          <a:avLst/>
        </a:prstGeom>
        <a:solidFill>
          <a:schemeClr val="accent5">
            <a:hueOff val="790177"/>
            <a:satOff val="8972"/>
            <a:lumOff val="81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Hoover, Joseph H., et al. “Spatial Clustering of Metal and Metalloid Mixtures in Unregulated Water Sources on the Navajo Nation – Arizona, New Mexico, and Utah, USA.” Science of The Total Environment, vol. 633, 2018, pp. 1667–78. ScienceDirect, www.sciencedirect.com/science/article/pii/S0048969718306880.</a:t>
          </a:r>
        </a:p>
      </dsp:txBody>
      <dsp:txXfrm>
        <a:off x="30954" y="3555247"/>
        <a:ext cx="6516615" cy="572195"/>
      </dsp:txXfrm>
    </dsp:sp>
    <dsp:sp modelId="{5CEED3E7-2EAF-46AA-87BD-F876A3A30576}">
      <dsp:nvSpPr>
        <dsp:cNvPr id="0" name=""/>
        <dsp:cNvSpPr/>
      </dsp:nvSpPr>
      <dsp:spPr>
        <a:xfrm>
          <a:off x="0" y="4184316"/>
          <a:ext cx="6578523" cy="634103"/>
        </a:xfrm>
        <a:prstGeom prst="roundRect">
          <a:avLst/>
        </a:prstGeom>
        <a:solidFill>
          <a:schemeClr val="accent5">
            <a:hueOff val="948213"/>
            <a:satOff val="10767"/>
            <a:lumOff val="97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hlinkClick xmlns:r="http://schemas.openxmlformats.org/officeDocument/2006/relationships" r:id="rId3"/>
            </a:rPr>
            <a:t>Cancer Among Navajo 2018 Spread.pdf (navajo-nsn.gov)</a:t>
          </a:r>
          <a:endParaRPr lang="en-US" sz="900" kern="1200" dirty="0"/>
        </a:p>
      </dsp:txBody>
      <dsp:txXfrm>
        <a:off x="30954" y="4215270"/>
        <a:ext cx="6516615" cy="572195"/>
      </dsp:txXfrm>
    </dsp:sp>
    <dsp:sp modelId="{6BFF12B9-D35B-49D6-B66C-038CB3631E5A}">
      <dsp:nvSpPr>
        <dsp:cNvPr id="0" name=""/>
        <dsp:cNvSpPr/>
      </dsp:nvSpPr>
      <dsp:spPr>
        <a:xfrm>
          <a:off x="0" y="4844340"/>
          <a:ext cx="6578523" cy="634103"/>
        </a:xfrm>
        <a:prstGeom prst="roundRect">
          <a:avLst/>
        </a:prstGeom>
        <a:solidFill>
          <a:schemeClr val="accent5">
            <a:hueOff val="1106248"/>
            <a:satOff val="12561"/>
            <a:lumOff val="11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hlinkClick xmlns:r="http://schemas.openxmlformats.org/officeDocument/2006/relationships" r:id="rId3"/>
            </a:rPr>
            <a:t>D. </a:t>
          </a:r>
          <a:r>
            <a:rPr lang="en-US" sz="900" kern="1200" dirty="0" err="1">
              <a:hlinkClick xmlns:r="http://schemas.openxmlformats.org/officeDocument/2006/relationships" r:id="rId3"/>
            </a:rPr>
            <a:t>Nelkin</a:t>
          </a:r>
          <a:r>
            <a:rPr lang="en-US" sz="900" kern="1200" dirty="0">
              <a:hlinkClick xmlns:r="http://schemas.openxmlformats.org/officeDocument/2006/relationships" r:id="rId3"/>
            </a:rPr>
            <a:t>, "Native Americans and Nuclear Power," Sci. Technol. Human Values, 6, No. 2, 2 (1981).</a:t>
          </a:r>
          <a:endParaRPr lang="en-US" sz="900" kern="1200" dirty="0"/>
        </a:p>
      </dsp:txBody>
      <dsp:txXfrm>
        <a:off x="30954" y="4875294"/>
        <a:ext cx="6516615" cy="5721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343D9-535A-40BC-8AAB-7802E52A3A57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DBF3E-728D-4846-9BF1-D8163F74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Criticisms: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in NSF - NADP write out - U concentration - Need both maps? - Citations - Lab prep – simplify – no need to mention TM since - Get rid of stats anal slide - Why are there two standards for water? - Need to write out the petrified forest outlier value - Retitle all figures - Hit 8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mintes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site by year slide - No need to show table slides - Remove ANOVA slide - Need a wrap up – thank you slide - Read papers from Alex for U elevated value by petrified forest - How many samples you analyzed by each site - Samples received by season - Went over by 2 min, 54 sec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the units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conversions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DBF3E-728D-4846-9BF1-D8163F740D5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468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Changes:</a:t>
            </a:r>
          </a:p>
          <a:p>
            <a:r>
              <a:rPr lang="en-US" dirty="0"/>
              <a:t>Take out the “w/o Data Point”</a:t>
            </a:r>
          </a:p>
          <a:p>
            <a:r>
              <a:rPr lang="en-US" dirty="0"/>
              <a:t>Make the figure bigger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Write “removed outlier”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DBF3E-728D-4846-9BF1-D8163F740D5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994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Changes:</a:t>
            </a:r>
          </a:p>
          <a:p>
            <a:endParaRPr lang="en-US" dirty="0"/>
          </a:p>
          <a:p>
            <a:r>
              <a:rPr lang="en-US" dirty="0"/>
              <a:t>Pay attention to sig figs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DBF3E-728D-4846-9BF1-D8163F740D5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269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</a:t>
            </a:r>
          </a:p>
          <a:p>
            <a:r>
              <a:rPr lang="en-US" dirty="0"/>
              <a:t>Citation for the U standards for the Irrigation, livestock, etc.</a:t>
            </a:r>
          </a:p>
          <a:p>
            <a:r>
              <a:rPr lang="en-US" dirty="0"/>
              <a:t>Blend this into the data slides</a:t>
            </a:r>
          </a:p>
          <a:p>
            <a:r>
              <a:rPr lang="en-US" dirty="0"/>
              <a:t>-think about how you can show this as a comparison of the analysis with the standard</a:t>
            </a:r>
          </a:p>
          <a:p>
            <a:r>
              <a:rPr lang="en-US" dirty="0"/>
              <a:t>Fix Uranium standards in ng/L and know if there were exceedances in the rainwater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DBF3E-728D-4846-9BF1-D8163F740D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06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Thoughts: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DBF3E-728D-4846-9BF1-D8163F740D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63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why uranium concentration is still an issue even though there is no significance</a:t>
            </a:r>
          </a:p>
          <a:p>
            <a:r>
              <a:rPr lang="en-US" dirty="0"/>
              <a:t>Other media possible</a:t>
            </a:r>
          </a:p>
          <a:p>
            <a:r>
              <a:rPr lang="en-US" dirty="0"/>
              <a:t>Look at the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DBF3E-728D-4846-9BF1-D8163F740D5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978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DBF3E-728D-4846-9BF1-D8163F740D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36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DBF3E-728D-4846-9BF1-D8163F740D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62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Changes: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Put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DBF3E-728D-4846-9BF1-D8163F740D5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118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Changes:</a:t>
            </a:r>
          </a:p>
          <a:p>
            <a:endParaRPr lang="en-US" dirty="0"/>
          </a:p>
          <a:p>
            <a:r>
              <a:rPr lang="en-US" dirty="0"/>
              <a:t>Picture rainwater water collector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DBF3E-728D-4846-9BF1-D8163F740D5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601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Changes:</a:t>
            </a:r>
          </a:p>
          <a:p>
            <a:r>
              <a:rPr lang="en-US" dirty="0"/>
              <a:t>Divide this slides into History of Uranium mining</a:t>
            </a:r>
          </a:p>
          <a:p>
            <a:r>
              <a:rPr lang="en-US" dirty="0"/>
              <a:t>Move Health data to another slide titled Uranium health effects</a:t>
            </a:r>
          </a:p>
          <a:p>
            <a:r>
              <a:rPr lang="en-US" dirty="0"/>
              <a:t>Add Citations in very small text of the slide and add citation slide</a:t>
            </a:r>
          </a:p>
          <a:p>
            <a:r>
              <a:rPr lang="en-US" dirty="0"/>
              <a:t>Do intext citation or foot note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DBF3E-728D-4846-9BF1-D8163F740D5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858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DBF3E-728D-4846-9BF1-D8163F740D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70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Changes:</a:t>
            </a:r>
          </a:p>
          <a:p>
            <a:endParaRPr lang="en-US" dirty="0"/>
          </a:p>
          <a:p>
            <a:r>
              <a:rPr lang="en-US" dirty="0"/>
              <a:t>Make a table of samples gathered at each of these site by year and season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samples you analyzed by each site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Samples received by season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DBF3E-728D-4846-9BF1-D8163F740D5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328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did the dissolved metals for the data 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DBF3E-728D-4846-9BF1-D8163F740D5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385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Changes:</a:t>
            </a:r>
          </a:p>
          <a:p>
            <a:endParaRPr lang="en-US" dirty="0"/>
          </a:p>
          <a:p>
            <a:r>
              <a:rPr lang="en-US" dirty="0"/>
              <a:t>Take out the “w/o Data Point”</a:t>
            </a:r>
          </a:p>
          <a:p>
            <a:r>
              <a:rPr lang="en-US" dirty="0"/>
              <a:t>Make the figure bigger</a:t>
            </a:r>
          </a:p>
          <a:p>
            <a:r>
              <a:rPr lang="en-US" dirty="0"/>
              <a:t>Change the squares to match the site colors on the graph</a:t>
            </a:r>
          </a:p>
          <a:p>
            <a:r>
              <a:rPr lang="en-US" dirty="0"/>
              <a:t>Write “removed outlier”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DBF3E-728D-4846-9BF1-D8163F740D5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276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size:</a:t>
            </a:r>
          </a:p>
          <a:p>
            <a:endParaRPr lang="en-US" dirty="0"/>
          </a:p>
          <a:p>
            <a:r>
              <a:rPr lang="en-US" dirty="0"/>
              <a:t>Sample varying in distribution due to the seasons</a:t>
            </a:r>
          </a:p>
          <a:p>
            <a:r>
              <a:rPr lang="en-US" dirty="0"/>
              <a:t>Take out the “w/o Data Point”</a:t>
            </a:r>
          </a:p>
          <a:p>
            <a:r>
              <a:rPr lang="en-US" dirty="0"/>
              <a:t>Make the figure bigger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Write “removed outlier”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DBF3E-728D-4846-9BF1-D8163F740D5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070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47758-68CB-42E8-A92E-BA5B505F733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009-2C1A-4A9A-B279-E57A56CEF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75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47758-68CB-42E8-A92E-BA5B505F733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009-2C1A-4A9A-B279-E57A56CEF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58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47758-68CB-42E8-A92E-BA5B505F733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009-2C1A-4A9A-B279-E57A56CEF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19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47758-68CB-42E8-A92E-BA5B505F733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009-2C1A-4A9A-B279-E57A56CEF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05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47758-68CB-42E8-A92E-BA5B505F733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009-2C1A-4A9A-B279-E57A56CEF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29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47758-68CB-42E8-A92E-BA5B505F733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009-2C1A-4A9A-B279-E57A56CEF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1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47758-68CB-42E8-A92E-BA5B505F733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009-2C1A-4A9A-B279-E57A56CEF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2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47758-68CB-42E8-A92E-BA5B505F733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009-2C1A-4A9A-B279-E57A56CEF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72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47758-68CB-42E8-A92E-BA5B505F733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009-2C1A-4A9A-B279-E57A56CEF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70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47758-68CB-42E8-A92E-BA5B505F733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009-2C1A-4A9A-B279-E57A56CEF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68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47758-68CB-42E8-A92E-BA5B505F733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009-2C1A-4A9A-B279-E57A56CEF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54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47758-68CB-42E8-A92E-BA5B505F733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27009-2C1A-4A9A-B279-E57A56CEF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7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tif"/><Relationship Id="rId10" Type="http://schemas.openxmlformats.org/officeDocument/2006/relationships/image" Target="../media/image6.png"/><Relationship Id="rId4" Type="http://schemas.openxmlformats.org/officeDocument/2006/relationships/image" Target="../media/image2.jpg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ojectharvest.arizona.edu/sites/projectharvest.arizona.edu/files/pdf/DIYMasterChecklistEnglish.pdf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0C83F-8C28-4357-858D-A4C2B6A220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Analyzing Uranium Contamination in Rainwater from </a:t>
            </a:r>
            <a:r>
              <a:rPr lang="en-US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National Atmospheric Deposition Program</a:t>
            </a:r>
            <a:r>
              <a:rPr lang="en-US" dirty="0"/>
              <a:t> sites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7DEB36-2FC0-4102-9221-13131C2F12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Jacob Henry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029855-5E07-49BF-82FE-DC0BD4B44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370" y="5605486"/>
            <a:ext cx="2582426" cy="4064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0E4F82-3CF2-480B-8B63-442E4FCB0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157" y="4609578"/>
            <a:ext cx="2972638" cy="1296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054BB8-0339-4443-9525-431A3FCDE3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5883479"/>
            <a:ext cx="3108291" cy="9013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DA5D1C-B2A2-4C50-A8DB-438B8D7287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795" y="4436586"/>
            <a:ext cx="1538417" cy="19230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2A7266-9CE1-4F67-8BA7-8628A55DB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002" y="4592660"/>
            <a:ext cx="2698638" cy="9524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2C4B02-EB49-488E-95DE-54BD08C69A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177577"/>
            <a:ext cx="999661" cy="5668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5971BC-9CC7-49FE-935F-1DA3FE06FE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72" y="4310442"/>
            <a:ext cx="1617456" cy="162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74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AE6CAD-B9BD-4FDE-91DE-C30EAED0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Results: By Site and Year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hart&#10;&#10;Description automatically generated with medium confidence">
            <a:extLst>
              <a:ext uri="{FF2B5EF4-FFF2-40B4-BE49-F238E27FC236}">
                <a16:creationId xmlns:a16="http://schemas.microsoft.com/office/drawing/2014/main" id="{1CEEE2FA-97E2-4AC2-AF55-F879CDB4C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67" y="3047137"/>
            <a:ext cx="5455917" cy="2756999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EA2CFC3D-0D2C-4B9B-9A70-819FB4037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073" y="3047137"/>
            <a:ext cx="5455917" cy="275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2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A0593F-6EA7-41A3-92EA-6D0650A9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Results: Table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7454FC4E-A83F-437C-AAE7-DF9EFE6A2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43684" y="2427541"/>
            <a:ext cx="7649533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82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C6FF37-137A-4260-AAC0-B5D8E0154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n-US"/>
              <a:t>Uranium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27377-DF08-489F-BF98-75B239BA7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1956816"/>
            <a:ext cx="7860863" cy="4024884"/>
          </a:xfrm>
        </p:spPr>
        <p:txBody>
          <a:bodyPr anchor="t">
            <a:normAutofit/>
          </a:bodyPr>
          <a:lstStyle/>
          <a:p>
            <a:r>
              <a:rPr lang="en-US" sz="2200" dirty="0"/>
              <a:t>Maximum Uranium Concentration (EPA drinking water standard):</a:t>
            </a:r>
          </a:p>
          <a:p>
            <a:pPr lvl="1"/>
            <a:r>
              <a:rPr lang="en-US" sz="2200" dirty="0"/>
              <a:t>30</a:t>
            </a:r>
            <a:r>
              <a:rPr lang="el-GR" sz="2200" dirty="0"/>
              <a:t> μ</a:t>
            </a:r>
            <a:r>
              <a:rPr lang="en-US" sz="2200" dirty="0"/>
              <a:t>g/L or 30000 ng/L</a:t>
            </a:r>
          </a:p>
          <a:p>
            <a:r>
              <a:rPr lang="en-US" sz="2200" dirty="0"/>
              <a:t>U standards for irrigation, livestock/poultry, partial body, full body, drinking according to Arizona Statutory Law</a:t>
            </a:r>
          </a:p>
          <a:p>
            <a:pPr lvl="1"/>
            <a:r>
              <a:rPr lang="en-US" sz="2200" dirty="0"/>
              <a:t>Full Body Contact		</a:t>
            </a:r>
            <a:r>
              <a:rPr lang="en-US" sz="2200" b="0" i="0" u="none" strike="noStrike" dirty="0">
                <a:effectLst/>
                <a:latin typeface="Calibri" panose="020F0502020204030204" pitchFamily="34" charset="0"/>
              </a:rPr>
              <a:t>2800000</a:t>
            </a:r>
            <a:r>
              <a:rPr lang="en-US" sz="2200" dirty="0"/>
              <a:t>  ng/L</a:t>
            </a:r>
          </a:p>
          <a:p>
            <a:pPr lvl="1"/>
            <a:r>
              <a:rPr lang="en-US" sz="2200" dirty="0"/>
              <a:t>Partial Body Contact	</a:t>
            </a:r>
            <a:r>
              <a:rPr lang="en-US" sz="2200" b="0" i="0" u="none" strike="noStrike" dirty="0">
                <a:effectLst/>
                <a:latin typeface="Calibri" panose="020F0502020204030204" pitchFamily="34" charset="0"/>
              </a:rPr>
              <a:t>2800000</a:t>
            </a:r>
            <a:r>
              <a:rPr lang="en-US" sz="2200" dirty="0"/>
              <a:t>  ng/L</a:t>
            </a:r>
          </a:p>
          <a:p>
            <a:pPr lvl="1"/>
            <a:r>
              <a:rPr lang="en-US" sz="2200" dirty="0"/>
              <a:t>Drinking water		30000	 ng/L</a:t>
            </a:r>
          </a:p>
          <a:p>
            <a:pPr lvl="1"/>
            <a:r>
              <a:rPr lang="en-US" sz="2200" dirty="0"/>
              <a:t>Agriculture Irrigation	None	</a:t>
            </a:r>
          </a:p>
          <a:p>
            <a:pPr lvl="1"/>
            <a:r>
              <a:rPr lang="en-US" sz="2200" dirty="0"/>
              <a:t>Agriculture Livestock	None	</a:t>
            </a:r>
          </a:p>
          <a:p>
            <a:r>
              <a:rPr lang="en-US" sz="2200" dirty="0"/>
              <a:t>No samples exceeded the standards</a:t>
            </a:r>
          </a:p>
          <a:p>
            <a:endParaRPr lang="en-US" sz="2200" dirty="0"/>
          </a:p>
          <a:p>
            <a:pPr marL="457200" lvl="1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04087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A8A24-8399-48EB-87F5-A2E4104E8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</a:t>
            </a:r>
            <a:r>
              <a:rPr lang="en-US" dirty="0" err="1"/>
              <a:t>Anova</a:t>
            </a:r>
            <a:r>
              <a:rPr lang="en-US" dirty="0"/>
              <a:t>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9B38A8-3571-40CA-8778-068F1B7585A8}"/>
              </a:ext>
            </a:extLst>
          </p:cNvPr>
          <p:cNvSpPr txBox="1"/>
          <p:nvPr/>
        </p:nvSpPr>
        <p:spPr>
          <a:xfrm>
            <a:off x="620784" y="1644961"/>
            <a:ext cx="5016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Anova</a:t>
            </a:r>
            <a:r>
              <a:rPr lang="en-US" sz="3200" dirty="0"/>
              <a:t> by Site: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044696-7C9A-4B74-BF1B-BAFCD8973F49}"/>
              </a:ext>
            </a:extLst>
          </p:cNvPr>
          <p:cNvSpPr/>
          <p:nvPr/>
        </p:nvSpPr>
        <p:spPr>
          <a:xfrm>
            <a:off x="6096000" y="1690688"/>
            <a:ext cx="2452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Anova</a:t>
            </a:r>
            <a:r>
              <a:rPr lang="en-US" sz="2800" dirty="0"/>
              <a:t> by Year: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75DA8-63F3-45FB-972A-D7661CD84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24" y="2337898"/>
            <a:ext cx="5425910" cy="3406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D857DC-0244-4A5F-998D-946A20036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37898"/>
            <a:ext cx="5410669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80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5DC2BD-3972-46FF-AA3F-6518DED6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/>
              <a:t>What does this all mean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F7E13B5-7E90-1001-5022-4C1A5C1C11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8809737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3560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8DAEB-2473-42EA-A8B3-9939BDBF8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978" y="1176101"/>
            <a:ext cx="7012261" cy="3063875"/>
          </a:xfrm>
        </p:spPr>
        <p:txBody>
          <a:bodyPr>
            <a:normAutofit/>
          </a:bodyPr>
          <a:lstStyle/>
          <a:p>
            <a:r>
              <a:rPr lang="en-US" sz="9600" dirty="0"/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3B2CD-0344-41A7-A1AE-FFE124FED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72" y="1773748"/>
            <a:ext cx="1890855" cy="2133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5C4768-2EB5-4671-A4CE-B09335B26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157" y="4609578"/>
            <a:ext cx="2972638" cy="1296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5BED65-F725-4B81-A349-6EFB1F9CD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72" y="4310442"/>
            <a:ext cx="1617456" cy="1626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B4F7BD-0983-4876-8BD1-3812BCA3F0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5883479"/>
            <a:ext cx="3108291" cy="9013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8B9CCD-2011-448E-9A0A-06793FEA75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795" y="4436586"/>
            <a:ext cx="1538417" cy="19230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A1E687-5D86-4270-88BE-7144DE9FF6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002" y="4592660"/>
            <a:ext cx="2698638" cy="9524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2C57A4-DC93-456F-B043-489A946C1A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370" y="5605486"/>
            <a:ext cx="2582426" cy="406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95D1CA-1CA6-4677-9DB5-287D9746E5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177577"/>
            <a:ext cx="999661" cy="56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35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3A483A-F6D8-4193-8956-B9461DD2D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780661"/>
            <a:ext cx="3582073" cy="3196856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References</a:t>
            </a:r>
          </a:p>
        </p:txBody>
      </p:sp>
      <p:grpSp>
        <p:nvGrpSpPr>
          <p:cNvPr id="44" name="Group 27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6E02B1C-8459-8383-084F-37CEDC35B5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2393696"/>
              </p:ext>
            </p:extLst>
          </p:nvPr>
        </p:nvGraphicFramePr>
        <p:xfrm>
          <a:off x="5154012" y="574002"/>
          <a:ext cx="6578523" cy="570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9630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762010-A20A-45A2-9AD1-1026F2686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6085" y="1129084"/>
            <a:ext cx="3689091" cy="1960157"/>
          </a:xfrm>
        </p:spPr>
        <p:txBody>
          <a:bodyPr anchor="b">
            <a:normAutofit/>
          </a:bodyPr>
          <a:lstStyle/>
          <a:p>
            <a:r>
              <a:rPr lang="en-US" sz="4000"/>
              <a:t>Positionality Statement</a:t>
            </a:r>
          </a:p>
        </p:txBody>
      </p:sp>
      <p:pic>
        <p:nvPicPr>
          <p:cNvPr id="4" name="Picture 3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A08F90A2-A127-4B69-B1D9-A603EB96F0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7" r="5688" b="4"/>
          <a:stretch/>
        </p:blipFill>
        <p:spPr>
          <a:xfrm>
            <a:off x="5355120" y="1519571"/>
            <a:ext cx="2294762" cy="200992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6" name="Picture 5" descr="A group of people in a car&#10;&#10;Description automatically generated with medium confidence">
            <a:extLst>
              <a:ext uri="{FF2B5EF4-FFF2-40B4-BE49-F238E27FC236}">
                <a16:creationId xmlns:a16="http://schemas.microsoft.com/office/drawing/2014/main" id="{1A50A48A-6CC5-441C-AC90-F483E5E5EC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541" r="-1" b="26075"/>
          <a:stretch/>
        </p:blipFill>
        <p:spPr>
          <a:xfrm>
            <a:off x="20" y="1"/>
            <a:ext cx="6770047" cy="2456679"/>
          </a:xfrm>
          <a:custGeom>
            <a:avLst/>
            <a:gdLst/>
            <a:ahLst/>
            <a:cxnLst/>
            <a:rect l="l" t="t" r="r" b="b"/>
            <a:pathLst>
              <a:path w="6770067" h="2456679">
                <a:moveTo>
                  <a:pt x="6770067" y="603033"/>
                </a:moveTo>
                <a:lnTo>
                  <a:pt x="6770067" y="617220"/>
                </a:lnTo>
                <a:lnTo>
                  <a:pt x="6768113" y="610127"/>
                </a:lnTo>
                <a:close/>
                <a:moveTo>
                  <a:pt x="0" y="0"/>
                </a:moveTo>
                <a:lnTo>
                  <a:pt x="6588505" y="0"/>
                </a:lnTo>
                <a:lnTo>
                  <a:pt x="6460879" y="219780"/>
                </a:lnTo>
                <a:cubicBezTo>
                  <a:pt x="5374128" y="2091240"/>
                  <a:pt x="5374128" y="2091240"/>
                  <a:pt x="5374128" y="2091240"/>
                </a:cubicBezTo>
                <a:cubicBezTo>
                  <a:pt x="5251862" y="2317464"/>
                  <a:pt x="5007334" y="2456679"/>
                  <a:pt x="4754071" y="2456679"/>
                </a:cubicBezTo>
                <a:cubicBezTo>
                  <a:pt x="710608" y="2456679"/>
                  <a:pt x="710608" y="2456679"/>
                  <a:pt x="710608" y="2456679"/>
                </a:cubicBezTo>
                <a:cubicBezTo>
                  <a:pt x="448613" y="2456679"/>
                  <a:pt x="212817" y="2317464"/>
                  <a:pt x="81819" y="2091240"/>
                </a:cubicBezTo>
                <a:lnTo>
                  <a:pt x="0" y="1949732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38FD0-1CD7-496C-A600-7C776C64E7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2" b="-2"/>
          <a:stretch/>
        </p:blipFill>
        <p:spPr>
          <a:xfrm>
            <a:off x="20" y="2619612"/>
            <a:ext cx="7498453" cy="4238389"/>
          </a:xfrm>
          <a:custGeom>
            <a:avLst/>
            <a:gdLst/>
            <a:ahLst/>
            <a:cxnLst/>
            <a:rect l="l" t="t" r="r" b="b"/>
            <a:pathLst>
              <a:path w="7498473" h="4238389">
                <a:moveTo>
                  <a:pt x="6770067" y="1839459"/>
                </a:moveTo>
                <a:lnTo>
                  <a:pt x="6770067" y="1853646"/>
                </a:lnTo>
                <a:lnTo>
                  <a:pt x="6768113" y="1846552"/>
                </a:lnTo>
                <a:close/>
                <a:moveTo>
                  <a:pt x="710608" y="0"/>
                </a:moveTo>
                <a:cubicBezTo>
                  <a:pt x="710608" y="0"/>
                  <a:pt x="710608" y="0"/>
                  <a:pt x="4754071" y="0"/>
                </a:cubicBezTo>
                <a:cubicBezTo>
                  <a:pt x="5007334" y="0"/>
                  <a:pt x="5251862" y="139215"/>
                  <a:pt x="5374128" y="365439"/>
                </a:cubicBezTo>
                <a:cubicBezTo>
                  <a:pt x="5374128" y="365439"/>
                  <a:pt x="5374128" y="365439"/>
                  <a:pt x="7400224" y="3854515"/>
                </a:cubicBezTo>
                <a:cubicBezTo>
                  <a:pt x="7465723" y="3963277"/>
                  <a:pt x="7498473" y="4087266"/>
                  <a:pt x="7498473" y="4211255"/>
                </a:cubicBezTo>
                <a:lnTo>
                  <a:pt x="7494852" y="4238389"/>
                </a:lnTo>
                <a:lnTo>
                  <a:pt x="0" y="4238389"/>
                </a:lnTo>
                <a:lnTo>
                  <a:pt x="0" y="506947"/>
                </a:lnTo>
                <a:lnTo>
                  <a:pt x="81819" y="365439"/>
                </a:lnTo>
                <a:cubicBezTo>
                  <a:pt x="212817" y="139215"/>
                  <a:pt x="448613" y="0"/>
                  <a:pt x="710608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56428-3F18-4355-AFC3-C282B830E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6085" y="3236181"/>
            <a:ext cx="3689091" cy="2195515"/>
          </a:xfrm>
        </p:spPr>
        <p:txBody>
          <a:bodyPr>
            <a:normAutofit/>
          </a:bodyPr>
          <a:lstStyle/>
          <a:p>
            <a:r>
              <a:rPr lang="en-US" sz="1500"/>
              <a:t>Born in Tuba City, AZ and spent a significant amount of my childhood growing up on the reservation</a:t>
            </a:r>
          </a:p>
          <a:p>
            <a:r>
              <a:rPr lang="en-US" sz="1500"/>
              <a:t>Learned about my community problems and shaped my perspective of inequality in America</a:t>
            </a:r>
          </a:p>
          <a:p>
            <a:r>
              <a:rPr lang="en-US" sz="1500"/>
              <a:t>What does it mean to be an Engineer?</a:t>
            </a:r>
          </a:p>
        </p:txBody>
      </p:sp>
    </p:spTree>
    <p:extLst>
      <p:ext uri="{BB962C8B-B14F-4D97-AF65-F5344CB8AC3E}">
        <p14:creationId xmlns:p14="http://schemas.microsoft.com/office/powerpoint/2010/main" val="3275728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3C2D82-D4FA-4A37-BB01-1E7B21E4F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94E7FEF-0CE9-4AC2-94BB-02230C6DC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B546CC0-C1BC-48D2-8DA9-4B6028316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8D95682-50E9-4F5F-89A7-31EE3DE5D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71190"/>
            <a:ext cx="3363170" cy="2183042"/>
          </a:xfrm>
        </p:spPr>
        <p:txBody>
          <a:bodyPr anchor="b">
            <a:normAutofit/>
          </a:bodyPr>
          <a:lstStyle/>
          <a:p>
            <a:r>
              <a:rPr lang="en-US" sz="4000"/>
              <a:t>Introduction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BD2BFF02-DF78-4F07-B176-52514E131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62174" y="1653645"/>
            <a:ext cx="4689240" cy="411502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DB06EAB-7D8C-403A-86C5-B5FD79A1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2865" y="634058"/>
            <a:ext cx="3154669" cy="279624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A1881A-FA16-48B3-B2E5-3791C6408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5" y="1631276"/>
            <a:ext cx="7458712" cy="80181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9F944-F9A0-4DA9-9906-33BF19087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3729161"/>
            <a:ext cx="5690043" cy="2277321"/>
          </a:xfrm>
        </p:spPr>
        <p:txBody>
          <a:bodyPr>
            <a:normAutofit/>
          </a:bodyPr>
          <a:lstStyle/>
          <a:p>
            <a:r>
              <a:rPr lang="en-US" sz="2400"/>
              <a:t>The goal of the project was to explore and obtain a better understanding of Uranium concentration observed in rainwater at the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Atmospheric Deposition Program (NADP) </a:t>
            </a:r>
            <a:r>
              <a:rPr lang="en-US" sz="2400"/>
              <a:t>sites in Arizona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8498BE-1D8E-43BF-9AEA-8579D5FA9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594" y="2186094"/>
            <a:ext cx="2492053" cy="30861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FDD83A-401E-4F4F-85A0-08E1BAC3989F}"/>
              </a:ext>
            </a:extLst>
          </p:cNvPr>
          <p:cNvSpPr txBox="1"/>
          <p:nvPr/>
        </p:nvSpPr>
        <p:spPr>
          <a:xfrm>
            <a:off x="7218462" y="5721226"/>
            <a:ext cx="43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https://www.nrs.fs.fed.us/ef/marcell/generalinfo_pages/instrumentation/NADP_wetdry/</a:t>
            </a:r>
          </a:p>
        </p:txBody>
      </p:sp>
    </p:spTree>
    <p:extLst>
      <p:ext uri="{BB962C8B-B14F-4D97-AF65-F5344CB8AC3E}">
        <p14:creationId xmlns:p14="http://schemas.microsoft.com/office/powerpoint/2010/main" val="3489549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44E3-0F08-4EA4-838F-370543C5A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24900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History of Uranium Mining</a:t>
            </a:r>
            <a:r>
              <a:rPr lang="en-US" b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 </a:t>
            </a:r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15AB29-99D8-4F5C-B04D-9FB6890D899D}"/>
              </a:ext>
            </a:extLst>
          </p:cNvPr>
          <p:cNvSpPr txBox="1"/>
          <p:nvPr/>
        </p:nvSpPr>
        <p:spPr>
          <a:xfrm>
            <a:off x="805544" y="2871982"/>
            <a:ext cx="4245428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1948 – 1956</a:t>
            </a:r>
          </a:p>
          <a:p>
            <a:pPr marL="285750"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Produced 32 million pounds of uranium oxide</a:t>
            </a:r>
          </a:p>
          <a:p>
            <a:pPr marL="285750"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523 abandoned uranium mines (EPA)</a:t>
            </a:r>
          </a:p>
          <a:p>
            <a:pPr marL="285750"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Contaminated underground water sources due to mining</a:t>
            </a:r>
          </a:p>
          <a:p>
            <a:pPr marL="742950" lvl="1"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Uranium</a:t>
            </a:r>
          </a:p>
          <a:p>
            <a:pPr marL="742950" lvl="1"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Arsenic</a:t>
            </a:r>
          </a:p>
          <a:p>
            <a:pPr marL="285750"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In 2020 about 40% of homes do not have running water (</a:t>
            </a:r>
            <a:r>
              <a:rPr lang="en-US" sz="1600" dirty="0"/>
              <a:t>Credo, et al., 2019)</a:t>
            </a:r>
            <a:endParaRPr lang="en-US" sz="1500" dirty="0"/>
          </a:p>
          <a:p>
            <a:pPr marL="285750"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Navajo Citizens still gather and haul water from unregulated water sources (i.e. aquafers and windmills) (</a:t>
            </a:r>
            <a:r>
              <a:rPr lang="en-US" sz="1600" dirty="0"/>
              <a:t>Ingram, et al., 2020)</a:t>
            </a:r>
          </a:p>
        </p:txBody>
      </p:sp>
      <p:sp>
        <p:nvSpPr>
          <p:cNvPr id="1030" name="Freeform: Shape 136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https://lh3.googleusercontent.com/-nAI0C_xIR6Wd2TiO0_hAppzqtZn_8zn1jVLfcv5f7-QzN5Ei-eYQPUeo2XG2Qe8APbI7d7yiSqcAiz922lsqYeMMvZOlTny_rDHntcheNc7tmjDSvS_1HcXQ6soMGpt">
            <a:extLst>
              <a:ext uri="{FF2B5EF4-FFF2-40B4-BE49-F238E27FC236}">
                <a16:creationId xmlns:a16="http://schemas.microsoft.com/office/drawing/2014/main" id="{E610F63C-0E42-4623-B7E8-2E17F911BB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9"/>
          <a:stretch/>
        </p:blipFill>
        <p:spPr bwMode="auto"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Freeform: Shape 138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8" name="Picture 4" descr="https://lh4.googleusercontent.com/Q1yrl3ZvY1H7gv3fpnAt7LNIhYSsjoKWBQwpd7z8zvwZGd5C3U9toDCCsM_FxXc6e6usTW0UfW-J3cVObXOW67WTSFv8857BWYi8yJCJG9TPYaS-uxIOLHvN1BmeHbpZ0vC04MA">
            <a:extLst>
              <a:ext uri="{FF2B5EF4-FFF2-40B4-BE49-F238E27FC236}">
                <a16:creationId xmlns:a16="http://schemas.microsoft.com/office/drawing/2014/main" id="{13FFCF00-8195-4CB6-9F4C-5DA16D6A7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3378"/>
          <a:stretch/>
        </p:blipFill>
        <p:spPr bwMode="auto"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CE8608-CD61-4007-8521-4C039CF437F4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b="0" dirty="0">
                <a:effectLst/>
              </a:rPr>
              <a:t> 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9D3B7A-21A3-4B72-BFFC-8805A835BFE2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b="0" dirty="0">
                <a:effectLst/>
              </a:rPr>
              <a:t>  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57DC17-AA99-483E-B32B-6529404862BC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b="0" dirty="0">
                <a:effectLst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197FEE-CAD6-49C6-B113-C5A9AF581921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b="0" dirty="0">
                <a:effectLst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84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1BD048D-51F5-D055-6AC8-57DAF87C50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prstClr val="white"/>
            </a:duotone>
            <a:alphaModFix amt="35000"/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CEC2294-5A7B-45E5-9251-C1AA89F4A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>
              <a:alpha val="6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0BCD01-F880-4827-9274-FB37B9767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/>
              <a:t>Health Effects of Uranium Mining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98B35CC-802D-43E6-A239-5CB5B173F5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8222883"/>
              </p:ext>
            </p:extLst>
          </p:nvPr>
        </p:nvGraphicFramePr>
        <p:xfrm>
          <a:off x="5155380" y="1065862"/>
          <a:ext cx="6192319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37336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94C7C-3F41-4BD7-AF9C-E43D94442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and Field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CADAC-DD04-4BED-9A40-02F584E8E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644" y="1690688"/>
            <a:ext cx="5953885" cy="1835055"/>
          </a:xfrm>
        </p:spPr>
        <p:txBody>
          <a:bodyPr>
            <a:noAutofit/>
          </a:bodyPr>
          <a:lstStyle/>
          <a:p>
            <a:r>
              <a:rPr lang="en-US" sz="2400" dirty="0"/>
              <a:t>Rainwater samples collected from the years of 2019-2020 were gathering from NADP sites Chiricahua, Grand Canyon, Oliver Knoll, Organ Pipe, and Petrified Forest using a mechanized rainwater catchers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52C14A-64D1-4811-83B1-EC5EE229161E}"/>
              </a:ext>
            </a:extLst>
          </p:cNvPr>
          <p:cNvSpPr txBox="1"/>
          <p:nvPr/>
        </p:nvSpPr>
        <p:spPr>
          <a:xfrm>
            <a:off x="7115529" y="5862333"/>
            <a:ext cx="4297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https://nadp.slh.wisc.edu/maps-data/ntn-interactive-map/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F0EC9-70F7-489D-9338-4DEBC1289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529" y="1344228"/>
            <a:ext cx="4138482" cy="45576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3B434A-4C09-4193-A782-BACA53C80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87" y="5227200"/>
            <a:ext cx="5400945" cy="1078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3B8D09-CB75-4585-9B45-E56ABCCFA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87" y="3551763"/>
            <a:ext cx="4138483" cy="10187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2B3C0D-3A07-45AF-9ED5-19875468EF29}"/>
              </a:ext>
            </a:extLst>
          </p:cNvPr>
          <p:cNvSpPr txBox="1"/>
          <p:nvPr/>
        </p:nvSpPr>
        <p:spPr>
          <a:xfrm>
            <a:off x="4457359" y="4410848"/>
            <a:ext cx="2995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6"/>
              </a:rPr>
              <a:t>MasterChecklist11X12FINAL (arizona.edu)</a:t>
            </a:r>
            <a:r>
              <a:rPr lang="en-US" sz="1400" dirty="0"/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A39036-AE75-481B-B7FC-C75288705C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7359" y="3551763"/>
            <a:ext cx="2537680" cy="8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18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1A1D0F-21FB-4878-AEFE-1DEDEC40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/>
              <a:t>Laboratory Preparation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051DB32-B7F2-F914-4118-E6ED2C630A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132573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5975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B7E4373-F8E8-42A4-92BD-E33F8808A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Results: By Site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7095E5-266F-4644-B43B-C4CD61E87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62" y="1283818"/>
            <a:ext cx="3862022" cy="2306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CE5DB0-F3CC-444E-8918-93631DD99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1227373"/>
            <a:ext cx="3956551" cy="2362493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BABD2853-5E0C-4089-8EDB-D287E0EC9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24" y="307730"/>
            <a:ext cx="3128151" cy="3997637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212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29E45-4EF9-4E98-8281-56092D4E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Results: By Year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F294EFC-10E7-47A2-9D27-31842758D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67" y="2781191"/>
            <a:ext cx="5455917" cy="328889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1A6AEBA-A377-4F6A-8EBC-D04FE92E7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073" y="2781191"/>
            <a:ext cx="5455917" cy="328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83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440</TotalTime>
  <Words>1287</Words>
  <Application>Microsoft Office PowerPoint</Application>
  <PresentationFormat>Widescreen</PresentationFormat>
  <Paragraphs>134</Paragraphs>
  <Slides>16</Slides>
  <Notes>16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Analyzing Uranium Contamination in Rainwater from National Atmospheric Deposition Program sites</vt:lpstr>
      <vt:lpstr>Positionality Statement</vt:lpstr>
      <vt:lpstr>Introduction</vt:lpstr>
      <vt:lpstr>History of Uranium Mining </vt:lpstr>
      <vt:lpstr>Health Effects of Uranium Mining</vt:lpstr>
      <vt:lpstr>Sampling and Field Procedure</vt:lpstr>
      <vt:lpstr>Laboratory Preparation</vt:lpstr>
      <vt:lpstr>Results: By Site</vt:lpstr>
      <vt:lpstr>Results: By Year</vt:lpstr>
      <vt:lpstr>Results: By Site and Year</vt:lpstr>
      <vt:lpstr>Results: Table</vt:lpstr>
      <vt:lpstr>Uranium Standards</vt:lpstr>
      <vt:lpstr>Results: Anova Results</vt:lpstr>
      <vt:lpstr>What does this all mean</vt:lpstr>
      <vt:lpstr>Thank you!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Analyzing Uranium Contamination in Rainwater from NADP sites</dc:title>
  <dc:creator>Henry, Jacob - (jacobhenry)</dc:creator>
  <cp:lastModifiedBy>Henry, Jacob - (jacobhenry)</cp:lastModifiedBy>
  <cp:revision>56</cp:revision>
  <dcterms:created xsi:type="dcterms:W3CDTF">2022-03-14T18:12:22Z</dcterms:created>
  <dcterms:modified xsi:type="dcterms:W3CDTF">2022-04-16T01:45:31Z</dcterms:modified>
</cp:coreProperties>
</file>